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680" r:id="rId2"/>
    <p:sldId id="681" r:id="rId3"/>
    <p:sldId id="682" r:id="rId4"/>
    <p:sldId id="683" r:id="rId5"/>
    <p:sldId id="684" r:id="rId6"/>
    <p:sldId id="685" r:id="rId7"/>
    <p:sldId id="747" r:id="rId8"/>
    <p:sldId id="686" r:id="rId9"/>
    <p:sldId id="688" r:id="rId10"/>
    <p:sldId id="689" r:id="rId11"/>
    <p:sldId id="690" r:id="rId12"/>
    <p:sldId id="693" r:id="rId13"/>
    <p:sldId id="694" r:id="rId14"/>
    <p:sldId id="695" r:id="rId15"/>
    <p:sldId id="697" r:id="rId16"/>
    <p:sldId id="748" r:id="rId17"/>
    <p:sldId id="698" r:id="rId18"/>
    <p:sldId id="700" r:id="rId19"/>
    <p:sldId id="701" r:id="rId20"/>
    <p:sldId id="702" r:id="rId21"/>
    <p:sldId id="703" r:id="rId22"/>
    <p:sldId id="704" r:id="rId23"/>
    <p:sldId id="705" r:id="rId24"/>
    <p:sldId id="706" r:id="rId25"/>
    <p:sldId id="708" r:id="rId26"/>
    <p:sldId id="716" r:id="rId27"/>
    <p:sldId id="719" r:id="rId28"/>
    <p:sldId id="711" r:id="rId29"/>
    <p:sldId id="722" r:id="rId30"/>
    <p:sldId id="727" r:id="rId31"/>
    <p:sldId id="735" r:id="rId32"/>
    <p:sldId id="721" r:id="rId33"/>
  </p:sldIdLst>
  <p:sldSz cx="9144000" cy="6858000" type="screen4x3"/>
  <p:notesSz cx="6858000" cy="9190038"/>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5">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6C18"/>
    <a:srgbClr val="990000"/>
    <a:srgbClr val="000000"/>
    <a:srgbClr val="2E9267"/>
    <a:srgbClr val="00CCFF"/>
    <a:srgbClr val="AC2E0C"/>
    <a:srgbClr val="3399FF"/>
    <a:srgbClr val="D139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5" autoAdjust="0"/>
    <p:restoredTop sz="94433" autoAdjust="0"/>
  </p:normalViewPr>
  <p:slideViewPr>
    <p:cSldViewPr snapToGrid="0">
      <p:cViewPr varScale="1">
        <p:scale>
          <a:sx n="71" d="100"/>
          <a:sy n="71" d="100"/>
        </p:scale>
        <p:origin x="1128" y="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606"/>
    </p:cViewPr>
  </p:sorterViewPr>
  <p:notesViewPr>
    <p:cSldViewPr snapToGrid="0">
      <p:cViewPr varScale="1">
        <p:scale>
          <a:sx n="53" d="100"/>
          <a:sy n="53" d="100"/>
        </p:scale>
        <p:origin x="2652" y="60"/>
      </p:cViewPr>
      <p:guideLst>
        <p:guide orient="horz" pos="2895"/>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Rot="1" noChangeAspect="1" noChangeArrowheads="1" noTextEdit="1"/>
          </p:cNvSpPr>
          <p:nvPr>
            <p:ph type="sldImg" idx="2"/>
          </p:nvPr>
        </p:nvSpPr>
        <p:spPr bwMode="auto">
          <a:xfrm>
            <a:off x="1130300" y="577850"/>
            <a:ext cx="4611688" cy="345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1" name="Rectangle 3">
            <a:extLst>
              <a:ext uri="{FF2B5EF4-FFF2-40B4-BE49-F238E27FC236}">
                <a16:creationId xmlns:a16="http://schemas.microsoft.com/office/drawing/2014/main" id="{FBF920EE-B0D1-45A2-941B-B5B3FE2B4B6A}"/>
              </a:ext>
            </a:extLst>
          </p:cNvPr>
          <p:cNvSpPr>
            <a:spLocks noGrp="1" noChangeArrowheads="1"/>
          </p:cNvSpPr>
          <p:nvPr>
            <p:ph type="body" sz="quarter" idx="3"/>
          </p:nvPr>
        </p:nvSpPr>
        <p:spPr bwMode="auto">
          <a:xfrm>
            <a:off x="515938" y="4365625"/>
            <a:ext cx="5910262"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a:t>We want this to be in font 11 and justify.</a:t>
            </a:r>
          </a:p>
        </p:txBody>
      </p:sp>
      <p:sp>
        <p:nvSpPr>
          <p:cNvPr id="2052" name="Rectangle 4">
            <a:extLst>
              <a:ext uri="{FF2B5EF4-FFF2-40B4-BE49-F238E27FC236}">
                <a16:creationId xmlns:a16="http://schemas.microsoft.com/office/drawing/2014/main" id="{C7CC4816-6E6E-49ED-8F41-608C02F1083A}"/>
              </a:ext>
            </a:extLst>
          </p:cNvPr>
          <p:cNvSpPr>
            <a:spLocks noChangeArrowheads="1"/>
          </p:cNvSpPr>
          <p:nvPr/>
        </p:nvSpPr>
        <p:spPr bwMode="auto">
          <a:xfrm>
            <a:off x="468313" y="4097338"/>
            <a:ext cx="6051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defRPr/>
            </a:pPr>
            <a:r>
              <a:rPr lang="zh-CN" altLang="en-US"/>
              <a:t>--- </a:t>
            </a:r>
            <a:r>
              <a:rPr lang="en-US" altLang="zh-CN"/>
              <a:t>Slow Down    CWP    Slow Down    CWP    Slow Down    CWP ---</a:t>
            </a: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p:sp>
      <p:sp>
        <p:nvSpPr>
          <p:cNvPr id="29699" name="Rectangle 3"/>
          <p:cNvSpPr>
            <a:spLocks noGrp="1" noChangeArrowheads="1"/>
          </p:cNvSpPr>
          <p:nvPr>
            <p:ph type="body" idx="1"/>
          </p:nvPr>
        </p:nvSpPr>
        <p:spPr>
          <a:noFill/>
        </p:spPr>
        <p:txBody>
          <a:bodyPr/>
          <a:lstStyle/>
          <a:p>
            <a:endParaRPr lang="en-US" altLang="zh-CN" smtClean="0"/>
          </a:p>
          <a:p>
            <a:r>
              <a:rPr lang="en-US" altLang="zh-CN" smtClean="0"/>
              <a:t>For the second point, there is tradeoff problem between such 2 metrics. This will be shown in the next slide.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p:sp>
      <p:sp>
        <p:nvSpPr>
          <p:cNvPr id="31747"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p:sp>
      <p:sp>
        <p:nvSpPr>
          <p:cNvPr id="35843"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LLC: Last Level Cache</a:t>
            </a:r>
            <a:r>
              <a:rPr lang="zh-CN" altLang="en-US" dirty="0" smtClean="0"/>
              <a:t>，指三级缓存</a:t>
            </a:r>
            <a:r>
              <a:rPr lang="en-US" altLang="zh-CN" dirty="0" smtClean="0"/>
              <a:t>L3</a:t>
            </a:r>
            <a:endParaRPr lang="zh-CN" altLang="en-US" dirty="0"/>
          </a:p>
        </p:txBody>
      </p:sp>
    </p:spTree>
    <p:extLst>
      <p:ext uri="{BB962C8B-B14F-4D97-AF65-F5344CB8AC3E}">
        <p14:creationId xmlns:p14="http://schemas.microsoft.com/office/powerpoint/2010/main" val="3752415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a:ln w="12700">
            <a:solidFill>
              <a:srgbClr val="000000"/>
            </a:solidFill>
            <a:miter lim="800000"/>
            <a:headEnd/>
            <a:tailEnd/>
          </a:ln>
        </p:spPr>
      </p:sp>
      <p:sp>
        <p:nvSpPr>
          <p:cNvPr id="59395" name="Rectangle 3"/>
          <p:cNvSpPr>
            <a:spLocks noGrp="1" noChangeArrowheads="1"/>
          </p:cNvSpPr>
          <p:nvPr>
            <p:ph type="body" idx="1"/>
          </p:nvPr>
        </p:nvSpPr>
        <p:spPr>
          <a:noFill/>
        </p:spPr>
        <p:txBody>
          <a:bodyPr/>
          <a:lstStyle/>
          <a:p>
            <a:r>
              <a:rPr lang="zh-CN" altLang="en-US" dirty="0" smtClean="0"/>
              <a:t>谷歌在世界各地有几十个数据中心，除了美国有二、三十个数据中心以外，在欧洲有十几个。一座数据中心的造价高达</a:t>
            </a:r>
            <a:r>
              <a:rPr lang="en-US" altLang="zh-CN" dirty="0" smtClean="0"/>
              <a:t>6</a:t>
            </a:r>
            <a:r>
              <a:rPr lang="zh-CN" altLang="en-US" dirty="0" smtClean="0"/>
              <a:t>亿美元，一个典型的数据中心的耗电量是</a:t>
            </a:r>
            <a:r>
              <a:rPr lang="en-US" altLang="zh-CN" dirty="0" smtClean="0"/>
              <a:t>3</a:t>
            </a:r>
            <a:r>
              <a:rPr lang="zh-CN" altLang="en-US" dirty="0" smtClean="0"/>
              <a:t>万到</a:t>
            </a:r>
            <a:r>
              <a:rPr lang="en-US" altLang="zh-CN" dirty="0" smtClean="0"/>
              <a:t>5</a:t>
            </a:r>
            <a:r>
              <a:rPr lang="zh-CN" altLang="en-US" dirty="0" smtClean="0"/>
              <a:t>万千瓦。数据中心选址：要有大量廉价的电能和水</a:t>
            </a:r>
            <a:r>
              <a:rPr lang="en-US" altLang="zh-CN" dirty="0" smtClean="0"/>
              <a:t>(</a:t>
            </a:r>
            <a:r>
              <a:rPr lang="zh-CN" altLang="en-US" dirty="0" smtClean="0"/>
              <a:t>用于冷却</a:t>
            </a:r>
            <a:r>
              <a:rPr lang="en-US" altLang="zh-CN" dirty="0" smtClean="0"/>
              <a:t>)</a:t>
            </a:r>
            <a:r>
              <a:rPr lang="zh-CN" altLang="en-US" dirty="0" smtClean="0"/>
              <a:t>，还有大片空地，离其他数据中心的位置</a:t>
            </a:r>
            <a:r>
              <a:rPr lang="en-US" altLang="zh-CN" dirty="0" smtClean="0"/>
              <a:t>(</a:t>
            </a:r>
            <a:r>
              <a:rPr lang="zh-CN" altLang="en-US" dirty="0" smtClean="0"/>
              <a:t>需要光缆连接</a:t>
            </a:r>
            <a:r>
              <a:rPr lang="en-US" altLang="zh-CN" dirty="0" smtClean="0"/>
              <a:t>)</a:t>
            </a:r>
            <a:r>
              <a:rPr lang="zh-CN" altLang="en-US" dirty="0" smtClean="0"/>
              <a:t>，最好当地政府还可以给些免税等优惠条件。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a:ln w="12700">
            <a:solidFill>
              <a:srgbClr val="000000"/>
            </a:solidFill>
            <a:miter lim="800000"/>
            <a:headEnd/>
            <a:tailEnd/>
          </a:ln>
        </p:spPr>
      </p:sp>
      <p:sp>
        <p:nvSpPr>
          <p:cNvPr id="61443" name="Rectangle 3"/>
          <p:cNvSpPr>
            <a:spLocks noGrp="1" noChangeArrowheads="1"/>
          </p:cNvSpPr>
          <p:nvPr>
            <p:ph type="body" idx="1"/>
          </p:nvPr>
        </p:nvSpPr>
        <p:spPr>
          <a:noFill/>
        </p:spPr>
        <p:txBody>
          <a:bodyPr/>
          <a:lstStyle/>
          <a:p>
            <a:r>
              <a:rPr lang="zh-CN" altLang="en-US" smtClean="0"/>
              <a:t>这是数据中心中的集群集装箱，集装箱之间互联，集装箱里面有很多机柜，构成机柜阵列，也称为集群。</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w="12700">
            <a:solidFill>
              <a:srgbClr val="000000"/>
            </a:solidFill>
            <a:miter lim="800000"/>
            <a:headEnd/>
            <a:tailEnd/>
          </a:ln>
        </p:spPr>
      </p:sp>
      <p:sp>
        <p:nvSpPr>
          <p:cNvPr id="64515" name="Notes Placeholder 2"/>
          <p:cNvSpPr>
            <a:spLocks noGrp="1" noChangeArrowheads="1"/>
          </p:cNvSpPr>
          <p:nvPr>
            <p:ph type="body" idx="1"/>
          </p:nvPr>
        </p:nvSpPr>
        <p:spPr>
          <a:noFill/>
        </p:spPr>
        <p:txBody>
          <a:bodyPr/>
          <a:lstStyle/>
          <a:p>
            <a:pPr defTabSz="457200" eaLnBrk="1" hangingPunct="1">
              <a:spcBef>
                <a:spcPct val="0"/>
              </a:spcBef>
            </a:pPr>
            <a:r>
              <a:rPr lang="en-US" altLang="zh-CN" smtClean="0"/>
              <a:t>Most companies buy servers from the likes of Dell, Hewlett-Packard, IBM, or Sun Microsystems. But Google, which has hundreds of thousands of servers and considers running them part of its core expertise, designs and builds its own. Ben Jai, who designed many of Google's servers, unveiled a modern Google server before the hungry eyes of a technically sophisticated audience.</a:t>
            </a:r>
          </a:p>
          <a:p>
            <a:pPr defTabSz="457200" eaLnBrk="1" hangingPunct="1">
              <a:spcBef>
                <a:spcPct val="0"/>
              </a:spcBef>
            </a:pPr>
            <a:endParaRPr lang="en-US" altLang="zh-CN" smtClean="0"/>
          </a:p>
          <a:p>
            <a:pPr defTabSz="457200" eaLnBrk="1" hangingPunct="1">
              <a:spcBef>
                <a:spcPct val="0"/>
              </a:spcBef>
            </a:pPr>
            <a:r>
              <a:rPr lang="en-US" altLang="zh-CN" smtClean="0"/>
              <a:t>Google's big surprise: each server has its own 12-volt battery to supply power if there's a problem with the main source of electricity. The company also revealed for the first time that since 2005, its data centers have been composed of standard shipping containers--each with 1,160 servers and a power consumption that can reach 250 kilowatts.</a:t>
            </a:r>
          </a:p>
          <a:p>
            <a:pPr defTabSz="457200" eaLnBrk="1" hangingPunct="1">
              <a:spcBef>
                <a:spcPct val="0"/>
              </a:spcBef>
            </a:pPr>
            <a:endParaRPr lang="en-US" altLang="zh-CN" smtClean="0"/>
          </a:p>
          <a:p>
            <a:pPr defTabSz="457200" eaLnBrk="1" hangingPunct="1">
              <a:spcBef>
                <a:spcPct val="0"/>
              </a:spcBef>
            </a:pPr>
            <a:r>
              <a:rPr lang="en-US" altLang="zh-CN" smtClean="0"/>
              <a:t>It may sound geeky, but a number of attendees--the kind of folks who run data centers packed with thousands of servers for a living--were surprised not only by Google's built-in battery approach, but by the fact that the company has kept it secret for years. Jai said in an interview that Google has been using the design since 2005 and now is in its sixth or seventh generation of design.</a:t>
            </a:r>
          </a:p>
          <a:p>
            <a:pPr defTabSz="457200" eaLnBrk="1" hangingPunct="1">
              <a:spcBef>
                <a:spcPct val="0"/>
              </a:spcBef>
            </a:pPr>
            <a:endParaRPr lang="en-US" altLang="zh-CN" smtClean="0"/>
          </a:p>
          <a:p>
            <a:pPr defTabSz="457200" eaLnBrk="1" hangingPunct="1">
              <a:spcBef>
                <a:spcPct val="0"/>
              </a:spcBef>
            </a:pPr>
            <a:endParaRPr lang="en-US" altLang="zh-CN" smtClean="0"/>
          </a:p>
          <a:p>
            <a:pPr defTabSz="457200" eaLnBrk="1" hangingPunct="1">
              <a:spcBef>
                <a:spcPct val="0"/>
              </a:spcBef>
            </a:pPr>
            <a:r>
              <a:rPr lang="en-US" altLang="zh-CN" smtClean="0"/>
              <a:t>Read more: http://news.cnet.com/8301-1001_3-10209580-92.html#ixzz0yo8bhTOH</a:t>
            </a:r>
          </a:p>
        </p:txBody>
      </p:sp>
      <p:sp>
        <p:nvSpPr>
          <p:cNvPr id="6451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defTabSz="457200">
              <a:lnSpc>
                <a:spcPct val="90000"/>
              </a:lnSpc>
              <a:spcBef>
                <a:spcPct val="40000"/>
              </a:spcBef>
              <a:defRPr sz="1100">
                <a:solidFill>
                  <a:schemeClr val="tx1"/>
                </a:solidFill>
                <a:latin typeface="Arial" panose="020B0604020202020204" pitchFamily="34" charset="0"/>
              </a:defRPr>
            </a:lvl1pPr>
            <a:lvl2pPr marL="742950" indent="-285750" defTabSz="457200">
              <a:spcBef>
                <a:spcPct val="30000"/>
              </a:spcBef>
              <a:defRPr sz="1200">
                <a:solidFill>
                  <a:schemeClr val="tx1"/>
                </a:solidFill>
                <a:latin typeface="Times New Roman" panose="02020603050405020304" pitchFamily="18" charset="0"/>
              </a:defRPr>
            </a:lvl2pPr>
            <a:lvl3pPr marL="1143000" indent="-228600" defTabSz="457200">
              <a:spcBef>
                <a:spcPct val="30000"/>
              </a:spcBef>
              <a:defRPr sz="1200">
                <a:solidFill>
                  <a:schemeClr val="tx1"/>
                </a:solidFill>
                <a:latin typeface="Times New Roman" panose="02020603050405020304" pitchFamily="18" charset="0"/>
              </a:defRPr>
            </a:lvl3pPr>
            <a:lvl4pPr marL="1600200" indent="-228600" defTabSz="457200">
              <a:spcBef>
                <a:spcPct val="30000"/>
              </a:spcBef>
              <a:defRPr sz="1200">
                <a:solidFill>
                  <a:schemeClr val="tx1"/>
                </a:solidFill>
                <a:latin typeface="Times New Roman" panose="02020603050405020304" pitchFamily="18" charset="0"/>
              </a:defRPr>
            </a:lvl4pPr>
            <a:lvl5pPr marL="2057400" indent="-228600" defTabSz="4572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algn="r">
              <a:lnSpc>
                <a:spcPct val="100000"/>
              </a:lnSpc>
              <a:spcBef>
                <a:spcPct val="0"/>
              </a:spcBef>
            </a:pPr>
            <a:fld id="{607A702C-8345-476B-9DAE-43F9BC87A981}" type="slidenum">
              <a:rPr lang="en-US" altLang="zh-CN" sz="1200">
                <a:latin typeface="Calibri" panose="020F0502020204030204" pitchFamily="34" charset="0"/>
              </a:rPr>
              <a:pPr algn="r">
                <a:lnSpc>
                  <a:spcPct val="100000"/>
                </a:lnSpc>
                <a:spcBef>
                  <a:spcPct val="0"/>
                </a:spcBef>
              </a:pPr>
              <a:t>21</a:t>
            </a:fld>
            <a:endParaRPr lang="en-US" altLang="zh-CN" sz="120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TextEdit="1"/>
          </p:cNvSpPr>
          <p:nvPr>
            <p:ph type="sldImg"/>
          </p:nvPr>
        </p:nvSpPr>
        <p:spPr>
          <a:ln w="12700">
            <a:solidFill>
              <a:srgbClr val="000000"/>
            </a:solidFill>
            <a:miter lim="800000"/>
            <a:headEnd/>
            <a:tailEnd/>
          </a:ln>
        </p:spPr>
      </p:sp>
      <p:sp>
        <p:nvSpPr>
          <p:cNvPr id="66563" name="Rectangle 3"/>
          <p:cNvSpPr>
            <a:spLocks noGrp="1" noChangeArrowheads="1"/>
          </p:cNvSpPr>
          <p:nvPr>
            <p:ph type="body" idx="1"/>
          </p:nvPr>
        </p:nvSpPr>
        <p:spPr>
          <a:noFill/>
        </p:spPr>
        <p:txBody>
          <a:bodyPr/>
          <a:lstStyle/>
          <a:p>
            <a:r>
              <a:rPr lang="en-US" altLang="zh-CN" sz="1100" dirty="0" smtClean="0">
                <a:latin typeface="Calibri" panose="020F0502020204030204" pitchFamily="34" charset="0"/>
                <a:ea typeface="+mn-ea"/>
              </a:rPr>
              <a:t>7 foot </a:t>
            </a:r>
            <a:r>
              <a:rPr lang="en-US" altLang="zh-CN" sz="1100" dirty="0" smtClean="0">
                <a:solidFill>
                  <a:srgbClr val="0000FF"/>
                </a:solidFill>
                <a:latin typeface="Calibri" panose="020F0502020204030204" pitchFamily="34" charset="0"/>
                <a:ea typeface="+mn-ea"/>
              </a:rPr>
              <a:t>Rack:7</a:t>
            </a:r>
            <a:r>
              <a:rPr lang="zh-CN" altLang="en-US" sz="1100" dirty="0" smtClean="0">
                <a:solidFill>
                  <a:srgbClr val="0000FF"/>
                </a:solidFill>
                <a:latin typeface="Calibri" panose="020F0502020204030204" pitchFamily="34" charset="0"/>
                <a:ea typeface="+mn-ea"/>
              </a:rPr>
              <a:t>英尺机架，高度有</a:t>
            </a:r>
            <a:r>
              <a:rPr lang="en-US" altLang="zh-CN" sz="1100" dirty="0" smtClean="0">
                <a:solidFill>
                  <a:srgbClr val="0000FF"/>
                </a:solidFill>
                <a:latin typeface="Calibri" panose="020F0502020204030204" pitchFamily="34" charset="0"/>
                <a:ea typeface="+mn-ea"/>
              </a:rPr>
              <a:t>2</a:t>
            </a:r>
            <a:r>
              <a:rPr lang="zh-CN" altLang="en-US" sz="1100" dirty="0" smtClean="0">
                <a:solidFill>
                  <a:srgbClr val="0000FF"/>
                </a:solidFill>
                <a:latin typeface="Calibri" panose="020F0502020204030204" pitchFamily="34" charset="0"/>
                <a:ea typeface="+mn-ea"/>
              </a:rPr>
              <a:t>米多</a:t>
            </a:r>
            <a:endParaRPr lang="zh-CN" alt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p:nvPr>
        </p:nvSpPr>
        <p:spPr/>
      </p:sp>
      <p:sp>
        <p:nvSpPr>
          <p:cNvPr id="84995" name="备注占位符 2"/>
          <p:cNvSpPr>
            <a:spLocks noGrp="1" noChangeArrowheads="1"/>
          </p:cNvSpPr>
          <p:nvPr>
            <p:ph type="body" idx="1"/>
          </p:nvPr>
        </p:nvSpPr>
        <p:spPr>
          <a:noFill/>
        </p:spPr>
        <p:txBody>
          <a:bodyPr/>
          <a:lstStyle/>
          <a:p>
            <a:r>
              <a:rPr lang="zh-CN" altLang="zh-CN" smtClean="0"/>
              <a:t>一个应用问题要放到并行处理系统中处理，程序员首先应该分析应用问题中存在的并行性，充分挖掘出算法中的并行处理逻辑，然后用相应的并行编程模型以及并行程序设计语言来实现算法。</a:t>
            </a:r>
          </a:p>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ChangeArrowheads="1" noTextEdit="1"/>
          </p:cNvSpPr>
          <p:nvPr>
            <p:ph type="sldImg"/>
          </p:nvPr>
        </p:nvSpPr>
        <p:spPr/>
      </p:sp>
      <p:sp>
        <p:nvSpPr>
          <p:cNvPr id="87043" name="备注占位符 2"/>
          <p:cNvSpPr>
            <a:spLocks noGrp="1" noChangeArrowheads="1"/>
          </p:cNvSpPr>
          <p:nvPr>
            <p:ph type="body" idx="1"/>
          </p:nvPr>
        </p:nvSpPr>
        <p:spPr>
          <a:noFill/>
        </p:spPr>
        <p:txBody>
          <a:bodyPr/>
          <a:lstStyle/>
          <a:p>
            <a:r>
              <a:rPr lang="zh-CN" altLang="zh-CN" smtClean="0"/>
              <a:t>一个应用问题要放到并行处理系统中处理，程序员首先应该分析应用问题中存在的并行性，充分挖掘出算法中的并行处理逻辑，然后用相应的并行编程模型以及并行程序设计语言来实现算法。</a:t>
            </a:r>
          </a:p>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ChangeArrowheads="1" noTextEdit="1"/>
          </p:cNvSpPr>
          <p:nvPr>
            <p:ph type="sldImg"/>
          </p:nvPr>
        </p:nvSpPr>
        <p:spPr/>
      </p:sp>
      <p:sp>
        <p:nvSpPr>
          <p:cNvPr id="93187" name="备注占位符 2"/>
          <p:cNvSpPr>
            <a:spLocks noGrp="1" noChangeArrowheads="1"/>
          </p:cNvSpPr>
          <p:nvPr>
            <p:ph type="body" idx="1"/>
          </p:nvPr>
        </p:nvSpPr>
        <p:spPr>
          <a:noFill/>
        </p:spPr>
        <p:txBody>
          <a:bodyPr/>
          <a:lstStyle/>
          <a:p>
            <a:r>
              <a:rPr lang="zh-CN" altLang="zh-CN" smtClean="0"/>
              <a:t>一个应用问题要放到并行处理系统中处理，程序员首先应该分析应用问题中存在的并行性，充分挖掘出算法中的并行处理逻辑，然后用相应的并行编程模型以及并行程序设计语言来实现算法。</a:t>
            </a:r>
          </a:p>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smtClean="0">
                <a:solidFill>
                  <a:schemeClr val="tx1"/>
                </a:solidFill>
                <a:effectLst/>
                <a:latin typeface="Arial" panose="020B0604020202020204" pitchFamily="34" charset="0"/>
                <a:ea typeface="+mn-ea"/>
                <a:cs typeface="+mn-cs"/>
              </a:rPr>
              <a:t>GPGPU</a:t>
            </a:r>
            <a:r>
              <a:rPr lang="zh-CN" altLang="en-US" sz="1100" b="0" i="0" kern="1200" dirty="0" smtClean="0">
                <a:solidFill>
                  <a:schemeClr val="tx1"/>
                </a:solidFill>
                <a:effectLst/>
                <a:latin typeface="Arial" panose="020B0604020202020204" pitchFamily="34" charset="0"/>
                <a:ea typeface="+mn-ea"/>
                <a:cs typeface="+mn-cs"/>
              </a:rPr>
              <a:t>全称</a:t>
            </a:r>
            <a:r>
              <a:rPr lang="en-US" altLang="zh-CN" sz="1100" b="0" i="0" kern="1200" dirty="0" smtClean="0">
                <a:solidFill>
                  <a:schemeClr val="tx1"/>
                </a:solidFill>
                <a:effectLst/>
                <a:latin typeface="Arial" panose="020B0604020202020204" pitchFamily="34" charset="0"/>
                <a:ea typeface="+mn-ea"/>
                <a:cs typeface="+mn-cs"/>
              </a:rPr>
              <a:t>General Purpose Computing on GPU,</a:t>
            </a:r>
            <a:r>
              <a:rPr lang="zh-CN" altLang="en-US" sz="1100" b="0" i="0" kern="1200" dirty="0" smtClean="0">
                <a:solidFill>
                  <a:schemeClr val="tx1"/>
                </a:solidFill>
                <a:effectLst/>
                <a:latin typeface="Arial" panose="020B0604020202020204" pitchFamily="34" charset="0"/>
                <a:ea typeface="+mn-ea"/>
                <a:cs typeface="+mn-cs"/>
              </a:rPr>
              <a:t>即在图形处理器上进行通用计算。</a:t>
            </a:r>
            <a:endParaRPr lang="zh-CN" altLang="en-US" dirty="0"/>
          </a:p>
        </p:txBody>
      </p:sp>
    </p:spTree>
    <p:extLst>
      <p:ext uri="{BB962C8B-B14F-4D97-AF65-F5344CB8AC3E}">
        <p14:creationId xmlns:p14="http://schemas.microsoft.com/office/powerpoint/2010/main" val="2166056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p:sp>
      <p:sp>
        <p:nvSpPr>
          <p:cNvPr id="108547"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p:sp>
      <p:sp>
        <p:nvSpPr>
          <p:cNvPr id="15363"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p:sp>
      <p:sp>
        <p:nvSpPr>
          <p:cNvPr id="19459"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p:sp>
      <p:sp>
        <p:nvSpPr>
          <p:cNvPr id="21507"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p:sp>
      <p:sp>
        <p:nvSpPr>
          <p:cNvPr id="23555"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p:sp>
      <p:sp>
        <p:nvSpPr>
          <p:cNvPr id="27651" name="Rectangle 3"/>
          <p:cNvSpPr>
            <a:spLocks noGrp="1" noChangeArrowheads="1"/>
          </p:cNvSpPr>
          <p:nvPr>
            <p:ph type="body" idx="1"/>
          </p:nvPr>
        </p:nvSpPr>
        <p:spPr>
          <a:noFill/>
        </p:spPr>
        <p:txBody>
          <a:bodyPr/>
          <a:lstStyle/>
          <a:p>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62210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4105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85775" y="171450"/>
            <a:ext cx="6105525" cy="343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088401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85775" y="171450"/>
            <a:ext cx="8343900" cy="34337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93562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71450"/>
            <a:ext cx="8343900" cy="42227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725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32129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71450"/>
            <a:ext cx="8343900" cy="42227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67250" y="1295400"/>
            <a:ext cx="4019550" cy="10779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67250" y="2525713"/>
            <a:ext cx="4019550" cy="1079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88649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cxnSp>
        <p:nvCxnSpPr>
          <p:cNvPr id="5" name="直接连接符 6"/>
          <p:cNvCxnSpPr>
            <a:cxnSpLocks noChangeShapeType="1"/>
          </p:cNvCxnSpPr>
          <p:nvPr userDrawn="1"/>
        </p:nvCxnSpPr>
        <p:spPr bwMode="auto">
          <a:xfrm>
            <a:off x="215900" y="593725"/>
            <a:ext cx="8775700" cy="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内容占位符 2"/>
          <p:cNvSpPr>
            <a:spLocks noGrp="1"/>
          </p:cNvSpPr>
          <p:nvPr>
            <p:ph idx="1"/>
          </p:nvPr>
        </p:nvSpPr>
        <p:spPr>
          <a:xfrm>
            <a:off x="333935" y="885265"/>
            <a:ext cx="819150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标题 3">
            <a:extLst>
              <a:ext uri="{FF2B5EF4-FFF2-40B4-BE49-F238E27FC236}">
                <a16:creationId xmlns:a16="http://schemas.microsoft.com/office/drawing/2014/main" id="{8995E710-68A6-4031-9692-D5D1F8ECA69F}"/>
              </a:ext>
            </a:extLst>
          </p:cNvPr>
          <p:cNvSpPr>
            <a:spLocks noGrp="1"/>
          </p:cNvSpPr>
          <p:nvPr>
            <p:ph type="title"/>
          </p:nvPr>
        </p:nvSpPr>
        <p:spPr/>
        <p:txBody>
          <a:bodyPr/>
          <a:lstStyle/>
          <a:p>
            <a:r>
              <a:rPr lang="zh-CN" altLang="en-US"/>
              <a:t>单击此处编辑母版标题样式</a:t>
            </a:r>
          </a:p>
        </p:txBody>
      </p:sp>
      <p:sp>
        <p:nvSpPr>
          <p:cNvPr id="7" name="文本框 6"/>
          <p:cNvSpPr txBox="1"/>
          <p:nvPr userDrawn="1"/>
        </p:nvSpPr>
        <p:spPr>
          <a:xfrm>
            <a:off x="8464725" y="6519446"/>
            <a:ext cx="679275" cy="338554"/>
          </a:xfrm>
          <a:prstGeom prst="rect">
            <a:avLst/>
          </a:prstGeom>
          <a:noFill/>
        </p:spPr>
        <p:txBody>
          <a:bodyPr wrap="square" rtlCol="0">
            <a:spAutoFit/>
          </a:bodyPr>
          <a:lstStyle/>
          <a:p>
            <a:fld id="{42F32A6C-3A32-4F2A-A639-9AE251D0574E}" type="slidenum">
              <a:rPr lang="en-US" altLang="zh-CN" smtClean="0"/>
              <a:t>‹#›</a:t>
            </a:fld>
            <a:endParaRPr lang="zh-CN" altLang="en-US" dirty="0"/>
          </a:p>
        </p:txBody>
      </p:sp>
    </p:spTree>
    <p:extLst>
      <p:ext uri="{BB962C8B-B14F-4D97-AF65-F5344CB8AC3E}">
        <p14:creationId xmlns:p14="http://schemas.microsoft.com/office/powerpoint/2010/main" val="4013616745"/>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448320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725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98130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26354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06810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62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590501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65325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5775" y="171450"/>
            <a:ext cx="83439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7" name="Rectangle 3">
            <a:extLst>
              <a:ext uri="{FF2B5EF4-FFF2-40B4-BE49-F238E27FC236}">
                <a16:creationId xmlns:a16="http://schemas.microsoft.com/office/drawing/2014/main" id="{5E0B2A43-E7AD-4D08-B092-FC2B08F4B2B4}"/>
              </a:ext>
            </a:extLst>
          </p:cNvPr>
          <p:cNvSpPr>
            <a:spLocks noChangeArrowheads="1"/>
          </p:cNvSpPr>
          <p:nvPr/>
        </p:nvSpPr>
        <p:spPr bwMode="auto">
          <a:xfrm>
            <a:off x="8533606" y="6552000"/>
            <a:ext cx="502394" cy="20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defRPr/>
            </a:pPr>
            <a:r>
              <a:rPr lang="en-US" altLang="zh-CN" sz="1000" dirty="0">
                <a:solidFill>
                  <a:schemeClr val="accent2"/>
                </a:solidFill>
                <a:latin typeface="Arial" panose="020B0604020202020204" pitchFamily="34" charset="0"/>
                <a:ea typeface="宋体" panose="02010600030101010101" pitchFamily="2" charset="-122"/>
              </a:rPr>
              <a:t> </a:t>
            </a:r>
            <a:fld id="{B2E8878D-7CC8-4BD2-BF3B-B482C7F2242A}" type="slidenum">
              <a:rPr lang="en-US" altLang="zh-CN" sz="1000" smtClean="0">
                <a:solidFill>
                  <a:schemeClr val="accent2"/>
                </a:solidFill>
                <a:latin typeface="Arial" panose="020B0604020202020204" pitchFamily="34" charset="0"/>
                <a:ea typeface="宋体" panose="02010600030101010101" pitchFamily="2" charset="-122"/>
              </a:rPr>
              <a:pPr>
                <a:defRPr/>
              </a:pPr>
              <a:t>‹#›</a:t>
            </a:fld>
            <a:endParaRPr lang="en-US" altLang="zh-CN" sz="1000" dirty="0">
              <a:solidFill>
                <a:schemeClr val="accent2"/>
              </a:solidFill>
              <a:latin typeface="Arial" panose="020B0604020202020204" pitchFamily="34" charset="0"/>
              <a:ea typeface="宋体" panose="02010600030101010101" pitchFamily="2" charset="-122"/>
            </a:endParaRPr>
          </a:p>
        </p:txBody>
      </p:sp>
      <p:sp>
        <p:nvSpPr>
          <p:cNvPr id="1028" name="Rectangle 5"/>
          <p:cNvSpPr>
            <a:spLocks noGrp="1" noChangeArrowheads="1"/>
          </p:cNvSpPr>
          <p:nvPr>
            <p:ph type="body" idx="1"/>
          </p:nvPr>
        </p:nvSpPr>
        <p:spPr bwMode="auto">
          <a:xfrm>
            <a:off x="495300" y="1295400"/>
            <a:ext cx="8191500"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29" name="Line 7"/>
          <p:cNvSpPr>
            <a:spLocks noChangeShapeType="1"/>
          </p:cNvSpPr>
          <p:nvPr userDrawn="1"/>
        </p:nvSpPr>
        <p:spPr bwMode="auto">
          <a:xfrm>
            <a:off x="284163" y="614363"/>
            <a:ext cx="848201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iming>
    <p:tnLst>
      <p:par>
        <p:cTn id="1" dur="indefinite" restart="never" nodeType="tmRoot"/>
      </p:par>
    </p:tnLst>
  </p:timing>
  <p:hf hdr="0" ftr="0" dt="0"/>
  <p:txStyles>
    <p:titleStyle>
      <a:lvl1pPr algn="l" rtl="0" eaLnBrk="0" fontAlgn="base" hangingPunct="0">
        <a:lnSpc>
          <a:spcPct val="87000"/>
        </a:lnSpc>
        <a:spcBef>
          <a:spcPct val="0"/>
        </a:spcBef>
        <a:spcAft>
          <a:spcPct val="0"/>
        </a:spcAft>
        <a:defRPr sz="2800" b="1" kern="1200">
          <a:solidFill>
            <a:srgbClr val="D1390F"/>
          </a:solidFill>
          <a:latin typeface="+mj-lt"/>
          <a:ea typeface="+mj-ea"/>
          <a:cs typeface="+mj-cs"/>
        </a:defRPr>
      </a:lvl1pPr>
      <a:lvl2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2pPr>
      <a:lvl3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3pPr>
      <a:lvl4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4pPr>
      <a:lvl5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5pPr>
      <a:lvl6pPr marL="4572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6pPr>
      <a:lvl7pPr marL="9144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7pPr>
      <a:lvl8pPr marL="13716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8pPr>
      <a:lvl9pPr marL="18288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9pPr>
    </p:titleStyle>
    <p:bodyStyle>
      <a:lvl1pPr marL="203200" indent="-203200" algn="l" rtl="0" eaLnBrk="0" fontAlgn="base" hangingPunct="0">
        <a:lnSpc>
          <a:spcPct val="120000"/>
        </a:lnSpc>
        <a:spcBef>
          <a:spcPct val="20000"/>
        </a:spcBef>
        <a:spcAft>
          <a:spcPct val="0"/>
        </a:spcAft>
        <a:buSzPct val="100000"/>
        <a:buChar char="°"/>
        <a:defRPr b="1" kern="1200">
          <a:solidFill>
            <a:schemeClr val="tx1"/>
          </a:solidFill>
          <a:latin typeface="+mn-lt"/>
          <a:ea typeface="+mn-ea"/>
          <a:cs typeface="+mn-cs"/>
        </a:defRPr>
      </a:lvl1pPr>
      <a:lvl2pPr marL="685800" indent="-190500" algn="l" rtl="0" eaLnBrk="0" fontAlgn="base" hangingPunct="0">
        <a:lnSpc>
          <a:spcPct val="120000"/>
        </a:lnSpc>
        <a:spcBef>
          <a:spcPct val="20000"/>
        </a:spcBef>
        <a:spcAft>
          <a:spcPct val="0"/>
        </a:spcAft>
        <a:buSzPct val="100000"/>
        <a:buChar char="•"/>
        <a:defRPr b="1" kern="1200">
          <a:solidFill>
            <a:srgbClr val="0000FF"/>
          </a:solidFill>
          <a:latin typeface="+mn-lt"/>
          <a:ea typeface="+mn-ea"/>
          <a:cs typeface="+mn-cs"/>
        </a:defRPr>
      </a:lvl2pPr>
      <a:lvl3pPr marL="1257300" indent="-342900" algn="l" rtl="0" eaLnBrk="0" fontAlgn="base" hangingPunct="0">
        <a:lnSpc>
          <a:spcPct val="120000"/>
        </a:lnSpc>
        <a:spcBef>
          <a:spcPct val="20000"/>
        </a:spcBef>
        <a:spcAft>
          <a:spcPct val="0"/>
        </a:spcAft>
        <a:buSzPct val="100000"/>
        <a:buChar char="-"/>
        <a:defRPr b="1" kern="1200">
          <a:solidFill>
            <a:srgbClr val="2E9267"/>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ctrTitle"/>
          </p:nvPr>
        </p:nvSpPr>
        <p:spPr>
          <a:xfrm>
            <a:off x="276225" y="1241425"/>
            <a:ext cx="8593138" cy="826893"/>
          </a:xfrm>
          <a:noFill/>
        </p:spPr>
        <p:txBody>
          <a:bodyPr anchor="t"/>
          <a:lstStyle/>
          <a:p>
            <a:pPr>
              <a:lnSpc>
                <a:spcPct val="105000"/>
              </a:lnSpc>
              <a:spcBef>
                <a:spcPct val="25000"/>
              </a:spcBef>
            </a:pPr>
            <a:r>
              <a:rPr lang="zh-CN" altLang="en-US" sz="4800" dirty="0" smtClean="0">
                <a:solidFill>
                  <a:schemeClr val="accent2"/>
                </a:solidFill>
                <a:ea typeface="宋体" panose="02010600030101010101" pitchFamily="2" charset="-122"/>
              </a:rPr>
              <a:t>第</a:t>
            </a:r>
            <a:r>
              <a:rPr lang="en-US" altLang="zh-CN" sz="4800" dirty="0" smtClean="0">
                <a:solidFill>
                  <a:schemeClr val="accent2"/>
                </a:solidFill>
                <a:ea typeface="宋体" panose="02010600030101010101" pitchFamily="2" charset="-122"/>
              </a:rPr>
              <a:t>9</a:t>
            </a:r>
            <a:r>
              <a:rPr lang="zh-CN" altLang="en-US" sz="4800" dirty="0" smtClean="0">
                <a:solidFill>
                  <a:schemeClr val="accent2"/>
                </a:solidFill>
                <a:ea typeface="宋体" panose="02010600030101010101" pitchFamily="2" charset="-122"/>
              </a:rPr>
              <a:t>章  并行处理系统</a:t>
            </a:r>
          </a:p>
        </p:txBody>
      </p:sp>
      <p:sp>
        <p:nvSpPr>
          <p:cNvPr id="5123" name="Text Box 4"/>
          <p:cNvSpPr txBox="1">
            <a:spLocks noChangeArrowheads="1"/>
          </p:cNvSpPr>
          <p:nvPr/>
        </p:nvSpPr>
        <p:spPr bwMode="auto">
          <a:xfrm>
            <a:off x="2430797" y="2434139"/>
            <a:ext cx="5243512"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marL="342900" indent="-342900">
              <a:lnSpc>
                <a:spcPct val="125000"/>
              </a:lnSpc>
              <a:spcBef>
                <a:spcPct val="250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 并行处理系统概述</a:t>
            </a:r>
            <a:endParaRPr lang="en-US" altLang="zh-CN" sz="2400" dirty="0" smtClean="0">
              <a:latin typeface="微软雅黑" panose="020B0503020204020204" pitchFamily="34" charset="-122"/>
              <a:ea typeface="微软雅黑" panose="020B0503020204020204" pitchFamily="34" charset="-122"/>
            </a:endParaRPr>
          </a:p>
          <a:p>
            <a:pPr marL="342900" indent="-342900">
              <a:lnSpc>
                <a:spcPct val="125000"/>
              </a:lnSpc>
              <a:spcBef>
                <a:spcPct val="250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 多处理器系统</a:t>
            </a:r>
            <a:endParaRPr lang="en-US" altLang="zh-CN" sz="2400" dirty="0" smtClean="0">
              <a:latin typeface="微软雅黑" panose="020B0503020204020204" pitchFamily="34" charset="-122"/>
              <a:ea typeface="微软雅黑" panose="020B0503020204020204" pitchFamily="34" charset="-122"/>
            </a:endParaRPr>
          </a:p>
          <a:p>
            <a:pPr marL="342900" indent="-342900">
              <a:lnSpc>
                <a:spcPct val="125000"/>
              </a:lnSpc>
              <a:spcBef>
                <a:spcPct val="250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多计算机系统</a:t>
            </a:r>
            <a:endParaRPr lang="en-US" altLang="zh-CN" sz="2400" dirty="0" smtClean="0">
              <a:latin typeface="微软雅黑" panose="020B0503020204020204" pitchFamily="34" charset="-122"/>
              <a:ea typeface="微软雅黑" panose="020B0503020204020204" pitchFamily="34" charset="-122"/>
            </a:endParaRPr>
          </a:p>
          <a:p>
            <a:pPr marL="342900" indent="-342900">
              <a:lnSpc>
                <a:spcPct val="125000"/>
              </a:lnSpc>
              <a:spcBef>
                <a:spcPct val="250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向量处理机</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GPU</a:t>
            </a:r>
            <a:r>
              <a:rPr lang="zh-CN" altLang="en-US" sz="2400" dirty="0" smtClean="0">
                <a:latin typeface="微软雅黑" panose="020B0503020204020204" pitchFamily="34" charset="-122"/>
                <a:ea typeface="微软雅黑" panose="020B0503020204020204" pitchFamily="34" charset="-122"/>
              </a:rPr>
              <a:t>架构简介</a:t>
            </a:r>
            <a:endParaRPr lang="en-US" altLang="zh-CN" sz="2400" dirty="0" smtClean="0">
              <a:latin typeface="微软雅黑" panose="020B0503020204020204" pitchFamily="34" charset="-122"/>
              <a:ea typeface="微软雅黑" panose="020B0503020204020204" pitchFamily="34" charset="-122"/>
            </a:endParaRPr>
          </a:p>
          <a:p>
            <a:pPr marL="342900" indent="-342900">
              <a:lnSpc>
                <a:spcPct val="125000"/>
              </a:lnSpc>
              <a:spcBef>
                <a:spcPct val="250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并行处理</a:t>
            </a:r>
            <a:r>
              <a:rPr lang="zh-CN" altLang="zh-CN" sz="2400" dirty="0">
                <a:latin typeface="微软雅黑" panose="020B0503020204020204" pitchFamily="34" charset="-122"/>
                <a:ea typeface="微软雅黑" panose="020B0503020204020204" pitchFamily="34" charset="-122"/>
              </a:rPr>
              <a:t>编程模式简介</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52" y="1822966"/>
            <a:ext cx="85820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
          <p:cNvSpPr>
            <a:spLocks noGrp="1" noChangeArrowheads="1"/>
          </p:cNvSpPr>
          <p:nvPr>
            <p:ph type="body" idx="1"/>
          </p:nvPr>
        </p:nvSpPr>
        <p:spPr>
          <a:xfrm>
            <a:off x="0" y="196876"/>
            <a:ext cx="8839200" cy="1590179"/>
          </a:xfrm>
          <a:noFill/>
        </p:spPr>
        <p:txBody>
          <a:bodyPr/>
          <a:lstStyle/>
          <a:p>
            <a:pPr lvl="1">
              <a:lnSpc>
                <a:spcPts val="27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基于多级交换网络的</a:t>
            </a:r>
            <a:r>
              <a:rPr lang="en-US" altLang="zh-CN" dirty="0" smtClean="0">
                <a:solidFill>
                  <a:srgbClr val="146C18"/>
                </a:solidFill>
                <a:latin typeface="微软雅黑" panose="020B0503020204020204" pitchFamily="34" charset="-122"/>
                <a:ea typeface="微软雅黑" panose="020B0503020204020204" pitchFamily="34" charset="-122"/>
              </a:rPr>
              <a:t>UMA</a:t>
            </a:r>
            <a:r>
              <a:rPr lang="zh-CN" altLang="en-US" dirty="0" smtClean="0">
                <a:solidFill>
                  <a:srgbClr val="146C18"/>
                </a:solidFill>
                <a:latin typeface="微软雅黑" panose="020B0503020204020204" pitchFamily="34" charset="-122"/>
                <a:ea typeface="微软雅黑" panose="020B0503020204020204" pitchFamily="34" charset="-122"/>
              </a:rPr>
              <a:t>系统</a:t>
            </a: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r>
              <a:rPr lang="zh-CN" altLang="en-US" dirty="0" smtClean="0">
                <a:latin typeface="微软雅黑" panose="020B0503020204020204" pitchFamily="34" charset="-122"/>
                <a:ea typeface="微软雅黑" panose="020B0503020204020204" pitchFamily="34" charset="-122"/>
              </a:rPr>
              <a:t>在</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模块和存储器模块之间用</a:t>
            </a:r>
            <a:r>
              <a:rPr lang="zh-CN" altLang="en-US" dirty="0" smtClean="0">
                <a:solidFill>
                  <a:srgbClr val="FF0000"/>
                </a:solidFill>
                <a:latin typeface="微软雅黑" panose="020B0503020204020204" pitchFamily="34" charset="-122"/>
                <a:ea typeface="微软雅黑" panose="020B0503020204020204" pitchFamily="34" charset="-122"/>
              </a:rPr>
              <a:t>多级小规模交叉开关</a:t>
            </a:r>
            <a:r>
              <a:rPr lang="zh-CN" altLang="en-US" dirty="0" smtClean="0">
                <a:latin typeface="微软雅黑" panose="020B0503020204020204" pitchFamily="34" charset="-122"/>
                <a:ea typeface="微软雅黑" panose="020B0503020204020204" pitchFamily="34" charset="-122"/>
              </a:rPr>
              <a:t>（如</a:t>
            </a:r>
            <a:r>
              <a:rPr lang="en-US" altLang="zh-CN" dirty="0" smtClean="0">
                <a:latin typeface="微软雅黑" panose="020B0503020204020204" pitchFamily="34" charset="-122"/>
                <a:ea typeface="微软雅黑" panose="020B0503020204020204" pitchFamily="34" charset="-122"/>
              </a:rPr>
              <a:t>2x2</a:t>
            </a:r>
            <a:r>
              <a:rPr lang="zh-CN" altLang="en-US" dirty="0" smtClean="0">
                <a:latin typeface="微软雅黑" panose="020B0503020204020204" pitchFamily="34" charset="-122"/>
                <a:ea typeface="微软雅黑" panose="020B0503020204020204" pitchFamily="34" charset="-122"/>
              </a:rPr>
              <a:t>）网络连接</a:t>
            </a:r>
            <a:endParaRPr lang="en-US" altLang="zh-CN" dirty="0" smtClean="0">
              <a:latin typeface="微软雅黑" panose="020B0503020204020204" pitchFamily="34" charset="-122"/>
              <a:ea typeface="微软雅黑" panose="020B0503020204020204" pitchFamily="34" charset="-122"/>
            </a:endParaRPr>
          </a:p>
          <a:p>
            <a:pPr lvl="1">
              <a:lnSpc>
                <a:spcPts val="2700"/>
              </a:lnSpc>
              <a:spcBef>
                <a:spcPts val="600"/>
              </a:spcBef>
            </a:pPr>
            <a:r>
              <a:rPr lang="zh-CN" altLang="en-US" dirty="0" smtClean="0">
                <a:latin typeface="微软雅黑" panose="020B0503020204020204" pitchFamily="34" charset="-122"/>
                <a:ea typeface="微软雅黑" panose="020B0503020204020204" pitchFamily="34" charset="-122"/>
              </a:rPr>
              <a:t>在数据访问过程中通过</a:t>
            </a:r>
            <a:r>
              <a:rPr lang="zh-CN" altLang="en-US" dirty="0">
                <a:latin typeface="微软雅黑" panose="020B0503020204020204" pitchFamily="34" charset="-122"/>
                <a:ea typeface="微软雅黑" panose="020B0503020204020204" pitchFamily="34" charset="-122"/>
              </a:rPr>
              <a:t>具有</a:t>
            </a:r>
            <a:r>
              <a:rPr lang="zh-CN" altLang="en-US" dirty="0" smtClean="0">
                <a:latin typeface="微软雅黑" panose="020B0503020204020204" pitchFamily="34" charset="-122"/>
                <a:ea typeface="微软雅黑" panose="020B0503020204020204" pitchFamily="34" charset="-122"/>
              </a:rPr>
              <a:t>路径信息的消息寻找路径。消息中带有存储模块号、地址、读</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写操作类型。</a:t>
            </a: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wipe(down)">
                                      <p:cBhvr>
                                        <p:cTn id="7" dur="500"/>
                                        <p:tgtEl>
                                          <p:spTgt spid="22531">
                                            <p:txEl>
                                              <p:pRg st="1" end="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2532"/>
                                        </p:tgtEl>
                                        <p:attrNameLst>
                                          <p:attrName>style.visibility</p:attrName>
                                        </p:attrNameLst>
                                      </p:cBhvr>
                                      <p:to>
                                        <p:strVal val="visible"/>
                                      </p:to>
                                    </p:set>
                                    <p:animEffect transition="in" filter="wipe(down)">
                                      <p:cBhvr>
                                        <p:cTn id="11" dur="500"/>
                                        <p:tgtEl>
                                          <p:spTgt spid="225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2531">
                                            <p:txEl>
                                              <p:pRg st="2" end="2"/>
                                            </p:txEl>
                                          </p:spTgt>
                                        </p:tgtEl>
                                        <p:attrNameLst>
                                          <p:attrName>style.visibility</p:attrName>
                                        </p:attrNameLst>
                                      </p:cBhvr>
                                      <p:to>
                                        <p:strVal val="visible"/>
                                      </p:to>
                                    </p:set>
                                    <p:animEffect transition="in" filter="wipe(down)">
                                      <p:cBhvr>
                                        <p:cTn id="16" dur="500"/>
                                        <p:tgtEl>
                                          <p:spTgt spid="225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7" name="Rectangle 3"/>
          <p:cNvSpPr>
            <a:spLocks noGrp="1" noChangeArrowheads="1"/>
          </p:cNvSpPr>
          <p:nvPr>
            <p:ph type="body" idx="1"/>
          </p:nvPr>
        </p:nvSpPr>
        <p:spPr>
          <a:xfrm>
            <a:off x="176631" y="174792"/>
            <a:ext cx="8578850" cy="5634038"/>
          </a:xfrm>
        </p:spPr>
        <p:txBody>
          <a:bodyPr/>
          <a:lstStyle/>
          <a:p>
            <a:pPr lvl="1">
              <a:lnSpc>
                <a:spcPts val="2700"/>
              </a:lnSpc>
              <a:spcBef>
                <a:spcPts val="1200"/>
              </a:spcBef>
              <a:buFont typeface="Wingdings" panose="05000000000000000000" pitchFamily="2" charset="2"/>
              <a:buChar char="l"/>
            </a:pPr>
            <a:r>
              <a:rPr lang="en-US" altLang="zh-CN" sz="2000" dirty="0" smtClean="0">
                <a:solidFill>
                  <a:srgbClr val="146C18"/>
                </a:solidFill>
                <a:latin typeface="微软雅黑" panose="020B0503020204020204" pitchFamily="34" charset="-122"/>
                <a:ea typeface="微软雅黑" panose="020B0503020204020204" pitchFamily="34" charset="-122"/>
              </a:rPr>
              <a:t>NUMA</a:t>
            </a:r>
            <a:r>
              <a:rPr lang="zh-CN" altLang="en-US" sz="2000" dirty="0" smtClean="0">
                <a:solidFill>
                  <a:srgbClr val="146C18"/>
                </a:solidFill>
                <a:latin typeface="微软雅黑" panose="020B0503020204020204" pitchFamily="34" charset="-122"/>
                <a:ea typeface="微软雅黑" panose="020B0503020204020204" pitchFamily="34" charset="-122"/>
              </a:rPr>
              <a:t>多处理器结构 </a:t>
            </a:r>
            <a:r>
              <a:rPr lang="en-US" altLang="zh-CN" sz="2000" dirty="0" smtClean="0">
                <a:solidFill>
                  <a:srgbClr val="FF0000"/>
                </a:solidFill>
                <a:latin typeface="微软雅黑" panose="020B0503020204020204" pitchFamily="34" charset="-122"/>
                <a:ea typeface="微软雅黑" panose="020B0503020204020204" pitchFamily="34" charset="-122"/>
              </a:rPr>
              <a:t>N</a:t>
            </a:r>
            <a:r>
              <a:rPr lang="en-US" altLang="zh-CN" sz="2000" dirty="0" smtClean="0">
                <a:latin typeface="微软雅黑" panose="020B0503020204020204" pitchFamily="34" charset="-122"/>
                <a:ea typeface="微软雅黑" panose="020B0503020204020204" pitchFamily="34" charset="-122"/>
              </a:rPr>
              <a:t>on-</a:t>
            </a:r>
            <a:r>
              <a:rPr lang="en-US" altLang="zh-CN" sz="2000" dirty="0" smtClean="0">
                <a:solidFill>
                  <a:srgbClr val="FF0000"/>
                </a:solidFill>
                <a:latin typeface="微软雅黑" panose="020B0503020204020204" pitchFamily="34" charset="-122"/>
                <a:ea typeface="微软雅黑" panose="020B0503020204020204" pitchFamily="34" charset="-122"/>
              </a:rPr>
              <a:t>U</a:t>
            </a:r>
            <a:r>
              <a:rPr lang="en-US" altLang="zh-CN" sz="2000" dirty="0" smtClean="0">
                <a:solidFill>
                  <a:srgbClr val="146C18"/>
                </a:solidFill>
                <a:latin typeface="微软雅黑" panose="020B0503020204020204" pitchFamily="34" charset="-122"/>
                <a:ea typeface="微软雅黑" panose="020B0503020204020204" pitchFamily="34" charset="-122"/>
              </a:rPr>
              <a:t>niform </a:t>
            </a:r>
            <a:r>
              <a:rPr lang="en-US" altLang="zh-CN" sz="2000" dirty="0">
                <a:solidFill>
                  <a:srgbClr val="FF0000"/>
                </a:solidFill>
                <a:latin typeface="微软雅黑" panose="020B0503020204020204" pitchFamily="34" charset="-122"/>
                <a:ea typeface="微软雅黑" panose="020B0503020204020204" pitchFamily="34" charset="-122"/>
              </a:rPr>
              <a:t>M</a:t>
            </a:r>
            <a:r>
              <a:rPr lang="en-US" altLang="zh-CN" sz="2000" dirty="0">
                <a:solidFill>
                  <a:srgbClr val="146C18"/>
                </a:solidFill>
                <a:latin typeface="微软雅黑" panose="020B0503020204020204" pitchFamily="34" charset="-122"/>
                <a:ea typeface="微软雅黑" panose="020B0503020204020204" pitchFamily="34" charset="-122"/>
              </a:rPr>
              <a:t>emory </a:t>
            </a:r>
            <a:r>
              <a:rPr lang="en-US" altLang="zh-CN" sz="2000" dirty="0">
                <a:solidFill>
                  <a:srgbClr val="FF0000"/>
                </a:solidFill>
                <a:latin typeface="微软雅黑" panose="020B0503020204020204" pitchFamily="34" charset="-122"/>
                <a:ea typeface="微软雅黑" panose="020B0503020204020204" pitchFamily="34" charset="-122"/>
              </a:rPr>
              <a:t>A</a:t>
            </a:r>
            <a:r>
              <a:rPr lang="en-US" altLang="zh-CN" sz="2000" dirty="0">
                <a:solidFill>
                  <a:srgbClr val="146C18"/>
                </a:solidFill>
                <a:latin typeface="微软雅黑" panose="020B0503020204020204" pitchFamily="34" charset="-122"/>
                <a:ea typeface="微软雅黑" panose="020B0503020204020204" pitchFamily="34" charset="-122"/>
              </a:rPr>
              <a:t>ccess</a:t>
            </a:r>
            <a:endParaRPr lang="zh-CN" altLang="zh-CN" sz="2000" dirty="0">
              <a:latin typeface="微软雅黑" panose="020B0503020204020204" pitchFamily="34" charset="-122"/>
              <a:ea typeface="微软雅黑" panose="020B0503020204020204" pitchFamily="34" charset="-122"/>
            </a:endParaRPr>
          </a:p>
          <a:p>
            <a:pPr lvl="1">
              <a:lnSpc>
                <a:spcPts val="2700"/>
              </a:lnSpc>
              <a:spcBef>
                <a:spcPts val="600"/>
              </a:spcBef>
            </a:pPr>
            <a:r>
              <a:rPr lang="en-US" altLang="zh-CN" dirty="0" smtClean="0">
                <a:solidFill>
                  <a:srgbClr val="146C18"/>
                </a:solidFill>
                <a:latin typeface="微软雅黑" panose="020B0503020204020204" pitchFamily="34" charset="-122"/>
                <a:ea typeface="微软雅黑" panose="020B0503020204020204" pitchFamily="34" charset="-122"/>
              </a:rPr>
              <a:t>UMA</a:t>
            </a:r>
            <a:r>
              <a:rPr lang="zh-CN" altLang="en-US" dirty="0" smtClean="0">
                <a:solidFill>
                  <a:srgbClr val="146C18"/>
                </a:solidFill>
                <a:latin typeface="微软雅黑" panose="020B0503020204020204" pitchFamily="34" charset="-122"/>
                <a:ea typeface="微软雅黑" panose="020B0503020204020204" pitchFamily="34" charset="-122"/>
              </a:rPr>
              <a:t>系统的缺点：</a:t>
            </a:r>
            <a:endParaRPr lang="en-US" altLang="zh-CN" dirty="0" smtClean="0">
              <a:solidFill>
                <a:srgbClr val="146C18"/>
              </a:solidFill>
              <a:latin typeface="微软雅黑" panose="020B0503020204020204" pitchFamily="34" charset="-122"/>
              <a:ea typeface="微软雅黑" panose="020B0503020204020204" pitchFamily="34" charset="-122"/>
            </a:endParaRPr>
          </a:p>
          <a:p>
            <a:pPr lvl="2">
              <a:lnSpc>
                <a:spcPts val="2700"/>
              </a:lnSpc>
              <a:spcBef>
                <a:spcPts val="600"/>
              </a:spcBef>
            </a:pPr>
            <a:r>
              <a:rPr lang="zh-CN" altLang="en-US" dirty="0" smtClean="0">
                <a:solidFill>
                  <a:srgbClr val="C00000"/>
                </a:solidFill>
                <a:latin typeface="微软雅黑" panose="020B0503020204020204" pitchFamily="34" charset="-122"/>
                <a:ea typeface="微软雅黑" panose="020B0503020204020204" pitchFamily="34" charset="-122"/>
              </a:rPr>
              <a:t>要保证每个处理器的访存时间与存储模块位置无关，其连接的处理器规模受到一定的限制。</a:t>
            </a:r>
            <a:endParaRPr lang="en-US" altLang="zh-CN" dirty="0" smtClean="0">
              <a:solidFill>
                <a:srgbClr val="C00000"/>
              </a:solidFill>
              <a:latin typeface="微软雅黑" panose="020B0503020204020204" pitchFamily="34" charset="-122"/>
              <a:ea typeface="微软雅黑" panose="020B0503020204020204" pitchFamily="34" charset="-122"/>
            </a:endParaRPr>
          </a:p>
          <a:p>
            <a:pPr marL="914400" lvl="4" indent="0">
              <a:lnSpc>
                <a:spcPts val="2700"/>
              </a:lnSpc>
              <a:spcBef>
                <a:spcPts val="1200"/>
              </a:spcBef>
              <a:buFontTx/>
              <a:buNone/>
            </a:pPr>
            <a:r>
              <a:rPr lang="zh-CN" altLang="zh-CN" sz="1800" b="1" dirty="0" smtClean="0">
                <a:latin typeface="微软雅黑" panose="020B0503020204020204" pitchFamily="34" charset="-122"/>
                <a:ea typeface="微软雅黑" panose="020B0503020204020204" pitchFamily="34" charset="-122"/>
              </a:rPr>
              <a:t>要构建更大规模的多处理器系统，须打破访存时间一致的限制，在保证单一地址空间的前提下允许访存时间不一致，</a:t>
            </a:r>
            <a:r>
              <a:rPr lang="zh-CN" altLang="en-US" sz="1800" b="1" dirty="0" smtClean="0">
                <a:latin typeface="微软雅黑" panose="020B0503020204020204" pitchFamily="34" charset="-122"/>
                <a:ea typeface="微软雅黑" panose="020B0503020204020204" pitchFamily="34" charset="-122"/>
              </a:rPr>
              <a:t>这就是</a:t>
            </a:r>
            <a:r>
              <a:rPr lang="zh-CN" altLang="zh-CN" sz="1800" b="1" dirty="0" smtClean="0">
                <a:solidFill>
                  <a:srgbClr val="146C18"/>
                </a:solidFill>
                <a:latin typeface="微软雅黑" panose="020B0503020204020204" pitchFamily="34" charset="-122"/>
                <a:ea typeface="微软雅黑" panose="020B0503020204020204" pitchFamily="34" charset="-122"/>
              </a:rPr>
              <a:t>非一致内存访问（</a:t>
            </a:r>
            <a:r>
              <a:rPr lang="en-US" altLang="zh-CN" sz="1800" b="1" dirty="0" smtClean="0">
                <a:solidFill>
                  <a:srgbClr val="146C18"/>
                </a:solidFill>
                <a:latin typeface="微软雅黑" panose="020B0503020204020204" pitchFamily="34" charset="-122"/>
                <a:ea typeface="微软雅黑" panose="020B0503020204020204" pitchFamily="34" charset="-122"/>
              </a:rPr>
              <a:t>NUMA</a:t>
            </a:r>
            <a:r>
              <a:rPr lang="zh-CN" altLang="zh-CN" sz="1800" b="1" dirty="0" smtClean="0">
                <a:solidFill>
                  <a:srgbClr val="146C18"/>
                </a:solidFill>
                <a:latin typeface="微软雅黑" panose="020B0503020204020204" pitchFamily="34" charset="-122"/>
                <a:ea typeface="微软雅黑" panose="020B0503020204020204" pitchFamily="34" charset="-122"/>
              </a:rPr>
              <a:t>）多处理机</a:t>
            </a:r>
            <a:r>
              <a:rPr lang="zh-CN" altLang="zh-CN" sz="1800" b="1" dirty="0" smtClean="0">
                <a:latin typeface="微软雅黑" panose="020B0503020204020204" pitchFamily="34" charset="-122"/>
                <a:ea typeface="微软雅黑" panose="020B0503020204020204" pitchFamily="34" charset="-122"/>
              </a:rPr>
              <a:t>。</a:t>
            </a:r>
            <a:endParaRPr lang="en-US" altLang="zh-CN" sz="1800" b="1" dirty="0" smtClean="0">
              <a:latin typeface="微软雅黑" panose="020B0503020204020204" pitchFamily="34" charset="-122"/>
              <a:ea typeface="微软雅黑" panose="020B0503020204020204" pitchFamily="34" charset="-122"/>
            </a:endParaRPr>
          </a:p>
          <a:p>
            <a:pPr lvl="1">
              <a:lnSpc>
                <a:spcPts val="2700"/>
              </a:lnSpc>
              <a:spcBef>
                <a:spcPts val="600"/>
              </a:spcBef>
            </a:pPr>
            <a:r>
              <a:rPr lang="en-US" altLang="zh-CN" dirty="0" smtClean="0">
                <a:solidFill>
                  <a:srgbClr val="146C18"/>
                </a:solidFill>
                <a:latin typeface="微软雅黑" panose="020B0503020204020204" pitchFamily="34" charset="-122"/>
                <a:ea typeface="微软雅黑" panose="020B0503020204020204" pitchFamily="34" charset="-122"/>
              </a:rPr>
              <a:t>NUMA</a:t>
            </a:r>
            <a:r>
              <a:rPr lang="zh-CN" altLang="en-US" dirty="0" smtClean="0">
                <a:solidFill>
                  <a:srgbClr val="146C18"/>
                </a:solidFill>
                <a:latin typeface="微软雅黑" panose="020B0503020204020204" pitchFamily="34" charset="-122"/>
                <a:ea typeface="微软雅黑" panose="020B0503020204020204" pitchFamily="34" charset="-122"/>
              </a:rPr>
              <a:t>系统的特点：</a:t>
            </a:r>
            <a:endParaRPr lang="en-US" altLang="zh-CN" dirty="0" smtClean="0">
              <a:solidFill>
                <a:srgbClr val="146C18"/>
              </a:solidFill>
              <a:latin typeface="微软雅黑" panose="020B0503020204020204" pitchFamily="34" charset="-122"/>
              <a:ea typeface="微软雅黑" panose="020B0503020204020204" pitchFamily="34" charset="-122"/>
            </a:endParaRPr>
          </a:p>
          <a:p>
            <a:pPr lvl="2">
              <a:lnSpc>
                <a:spcPts val="2700"/>
              </a:lnSpc>
              <a:spcBef>
                <a:spcPts val="600"/>
              </a:spcBef>
            </a:pPr>
            <a:r>
              <a:rPr lang="zh-CN" altLang="en-US" dirty="0" smtClean="0">
                <a:solidFill>
                  <a:srgbClr val="C00000"/>
                </a:solidFill>
                <a:latin typeface="微软雅黑" panose="020B0503020204020204" pitchFamily="34" charset="-122"/>
                <a:ea typeface="微软雅黑" panose="020B0503020204020204" pitchFamily="34" charset="-122"/>
              </a:rPr>
              <a:t>与</a:t>
            </a:r>
            <a:r>
              <a:rPr lang="en-US" altLang="zh-CN" dirty="0" smtClean="0">
                <a:solidFill>
                  <a:srgbClr val="C00000"/>
                </a:solidFill>
                <a:latin typeface="微软雅黑" panose="020B0503020204020204" pitchFamily="34" charset="-122"/>
                <a:ea typeface="微软雅黑" panose="020B0503020204020204" pitchFamily="34" charset="-122"/>
              </a:rPr>
              <a:t>UMA</a:t>
            </a:r>
            <a:r>
              <a:rPr lang="zh-CN" altLang="en-US" dirty="0" smtClean="0">
                <a:solidFill>
                  <a:srgbClr val="C00000"/>
                </a:solidFill>
                <a:latin typeface="微软雅黑" panose="020B0503020204020204" pitchFamily="34" charset="-122"/>
                <a:ea typeface="微软雅黑" panose="020B0503020204020204" pitchFamily="34" charset="-122"/>
              </a:rPr>
              <a:t>一样所有存储器统一编址，都可用</a:t>
            </a:r>
            <a:r>
              <a:rPr lang="en-US" altLang="zh-CN" dirty="0" smtClean="0">
                <a:solidFill>
                  <a:srgbClr val="C00000"/>
                </a:solidFill>
                <a:latin typeface="微软雅黑" panose="020B0503020204020204" pitchFamily="34" charset="-122"/>
                <a:ea typeface="微软雅黑" panose="020B0503020204020204" pitchFamily="34" charset="-122"/>
              </a:rPr>
              <a:t>LOAD</a:t>
            </a:r>
            <a:r>
              <a:rPr lang="zh-CN" altLang="en-US" dirty="0" smtClean="0">
                <a:solidFill>
                  <a:srgbClr val="C00000"/>
                </a:solidFill>
                <a:latin typeface="微软雅黑" panose="020B0503020204020204" pitchFamily="34" charset="-122"/>
                <a:ea typeface="微软雅黑" panose="020B0503020204020204" pitchFamily="34" charset="-122"/>
              </a:rPr>
              <a:t>和</a:t>
            </a:r>
            <a:r>
              <a:rPr lang="en-US" altLang="zh-CN" dirty="0" smtClean="0">
                <a:solidFill>
                  <a:srgbClr val="C00000"/>
                </a:solidFill>
                <a:latin typeface="微软雅黑" panose="020B0503020204020204" pitchFamily="34" charset="-122"/>
                <a:ea typeface="微软雅黑" panose="020B0503020204020204" pitchFamily="34" charset="-122"/>
              </a:rPr>
              <a:t>STORE</a:t>
            </a:r>
            <a:r>
              <a:rPr lang="zh-CN" altLang="en-US" dirty="0" smtClean="0">
                <a:solidFill>
                  <a:srgbClr val="C00000"/>
                </a:solidFill>
                <a:latin typeface="微软雅黑" panose="020B0503020204020204" pitchFamily="34" charset="-122"/>
                <a:ea typeface="微软雅黑" panose="020B0503020204020204" pitchFamily="34" charset="-122"/>
              </a:rPr>
              <a:t>指令访问，因此，</a:t>
            </a:r>
            <a:r>
              <a:rPr lang="en-US" altLang="zh-CN" dirty="0" smtClean="0">
                <a:solidFill>
                  <a:srgbClr val="C00000"/>
                </a:solidFill>
                <a:latin typeface="微软雅黑" panose="020B0503020204020204" pitchFamily="34" charset="-122"/>
                <a:ea typeface="微软雅黑" panose="020B0503020204020204" pitchFamily="34" charset="-122"/>
              </a:rPr>
              <a:t>UMA</a:t>
            </a:r>
            <a:r>
              <a:rPr lang="zh-CN" altLang="en-US" dirty="0" smtClean="0">
                <a:solidFill>
                  <a:srgbClr val="C00000"/>
                </a:solidFill>
                <a:latin typeface="微软雅黑" panose="020B0503020204020204" pitchFamily="34" charset="-122"/>
                <a:ea typeface="微软雅黑" panose="020B0503020204020204" pitchFamily="34" charset="-122"/>
              </a:rPr>
              <a:t>程序可在</a:t>
            </a:r>
            <a:r>
              <a:rPr lang="en-US" altLang="zh-CN" dirty="0" smtClean="0">
                <a:solidFill>
                  <a:srgbClr val="C00000"/>
                </a:solidFill>
                <a:latin typeface="微软雅黑" panose="020B0503020204020204" pitchFamily="34" charset="-122"/>
                <a:ea typeface="微软雅黑" panose="020B0503020204020204" pitchFamily="34" charset="-122"/>
              </a:rPr>
              <a:t>NUMA</a:t>
            </a:r>
            <a:r>
              <a:rPr lang="zh-CN" altLang="en-US" dirty="0" smtClean="0">
                <a:solidFill>
                  <a:srgbClr val="C00000"/>
                </a:solidFill>
                <a:latin typeface="微软雅黑" panose="020B0503020204020204" pitchFamily="34" charset="-122"/>
                <a:ea typeface="微软雅黑" panose="020B0503020204020204" pitchFamily="34" charset="-122"/>
              </a:rPr>
              <a:t>系统上执行。</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2">
              <a:lnSpc>
                <a:spcPts val="2700"/>
              </a:lnSpc>
              <a:spcBef>
                <a:spcPts val="600"/>
              </a:spcBef>
            </a:pPr>
            <a:r>
              <a:rPr lang="en-US" altLang="zh-CN" dirty="0" smtClean="0">
                <a:solidFill>
                  <a:srgbClr val="C00000"/>
                </a:solidFill>
                <a:latin typeface="微软雅黑" panose="020B0503020204020204" pitchFamily="34" charset="-122"/>
                <a:ea typeface="微软雅黑" panose="020B0503020204020204" pitchFamily="34" charset="-122"/>
              </a:rPr>
              <a:t>NUMA</a:t>
            </a:r>
            <a:r>
              <a:rPr lang="zh-CN" altLang="en-US" dirty="0" smtClean="0">
                <a:solidFill>
                  <a:srgbClr val="C00000"/>
                </a:solidFill>
                <a:latin typeface="微软雅黑" panose="020B0503020204020204" pitchFamily="34" charset="-122"/>
                <a:ea typeface="微软雅黑" panose="020B0503020204020204" pitchFamily="34" charset="-122"/>
              </a:rPr>
              <a:t>系统中，本地访问快于非本地访问。</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2">
              <a:lnSpc>
                <a:spcPts val="2700"/>
              </a:lnSpc>
              <a:spcBef>
                <a:spcPts val="600"/>
              </a:spcBef>
            </a:pPr>
            <a:r>
              <a:rPr lang="zh-CN" altLang="en-US" dirty="0" smtClean="0">
                <a:solidFill>
                  <a:srgbClr val="C00000"/>
                </a:solidFill>
                <a:latin typeface="微软雅黑" panose="020B0503020204020204" pitchFamily="34" charset="-122"/>
                <a:ea typeface="微软雅黑" panose="020B0503020204020204" pitchFamily="34" charset="-122"/>
              </a:rPr>
              <a:t>所连接处理器规模比</a:t>
            </a:r>
            <a:r>
              <a:rPr lang="en-US" altLang="zh-CN" dirty="0" smtClean="0">
                <a:solidFill>
                  <a:srgbClr val="C00000"/>
                </a:solidFill>
                <a:latin typeface="微软雅黑" panose="020B0503020204020204" pitchFamily="34" charset="-122"/>
                <a:ea typeface="微软雅黑" panose="020B0503020204020204" pitchFamily="34" charset="-122"/>
              </a:rPr>
              <a:t>UMA</a:t>
            </a:r>
            <a:r>
              <a:rPr lang="zh-CN" altLang="en-US" dirty="0" smtClean="0">
                <a:solidFill>
                  <a:srgbClr val="C00000"/>
                </a:solidFill>
                <a:latin typeface="微软雅黑" panose="020B0503020204020204" pitchFamily="34" charset="-122"/>
                <a:ea typeface="微软雅黑" panose="020B0503020204020204" pitchFamily="34" charset="-122"/>
              </a:rPr>
              <a:t>更大。</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2">
              <a:lnSpc>
                <a:spcPts val="2700"/>
              </a:lnSpc>
              <a:spcBef>
                <a:spcPts val="600"/>
              </a:spcBef>
            </a:pPr>
            <a:r>
              <a:rPr lang="zh-CN" altLang="zh-CN" dirty="0" smtClean="0">
                <a:solidFill>
                  <a:srgbClr val="C00000"/>
                </a:solidFill>
                <a:latin typeface="微软雅黑" panose="020B0503020204020204" pitchFamily="34" charset="-122"/>
                <a:ea typeface="微软雅黑" panose="020B0503020204020204" pitchFamily="34" charset="-122"/>
              </a:rPr>
              <a:t>在节点互连、并行编程、</a:t>
            </a:r>
            <a:r>
              <a:rPr lang="en-US" altLang="zh-CN" dirty="0" smtClean="0">
                <a:solidFill>
                  <a:srgbClr val="C00000"/>
                </a:solidFill>
                <a:latin typeface="微软雅黑" panose="020B0503020204020204" pitchFamily="34" charset="-122"/>
                <a:ea typeface="微软雅黑" panose="020B0503020204020204" pitchFamily="34" charset="-122"/>
              </a:rPr>
              <a:t>cache</a:t>
            </a:r>
            <a:r>
              <a:rPr lang="zh-CN" altLang="zh-CN" dirty="0" smtClean="0">
                <a:solidFill>
                  <a:srgbClr val="C00000"/>
                </a:solidFill>
                <a:latin typeface="微软雅黑" panose="020B0503020204020204" pitchFamily="34" charset="-122"/>
                <a:ea typeface="微软雅黑" panose="020B0503020204020204" pitchFamily="34" charset="-122"/>
              </a:rPr>
              <a:t>一致性方面与</a:t>
            </a:r>
            <a:r>
              <a:rPr lang="en-US" altLang="zh-CN" dirty="0" smtClean="0">
                <a:solidFill>
                  <a:srgbClr val="C00000"/>
                </a:solidFill>
                <a:latin typeface="微软雅黑" panose="020B0503020204020204" pitchFamily="34" charset="-122"/>
                <a:ea typeface="微软雅黑" panose="020B0503020204020204" pitchFamily="34" charset="-122"/>
              </a:rPr>
              <a:t>UMA</a:t>
            </a:r>
            <a:r>
              <a:rPr lang="zh-CN" altLang="zh-CN" dirty="0" smtClean="0">
                <a:solidFill>
                  <a:srgbClr val="C00000"/>
                </a:solidFill>
                <a:latin typeface="微软雅黑" panose="020B0503020204020204" pitchFamily="34" charset="-122"/>
                <a:ea typeface="微软雅黑" panose="020B0503020204020204" pitchFamily="34" charset="-122"/>
              </a:rPr>
              <a:t>多处理</a:t>
            </a:r>
            <a:r>
              <a:rPr lang="zh-CN" altLang="en-US" dirty="0" smtClean="0">
                <a:solidFill>
                  <a:srgbClr val="C00000"/>
                </a:solidFill>
                <a:latin typeface="微软雅黑" panose="020B0503020204020204" pitchFamily="34" charset="-122"/>
                <a:ea typeface="微软雅黑" panose="020B0503020204020204" pitchFamily="34" charset="-122"/>
              </a:rPr>
              <a:t>器</a:t>
            </a:r>
            <a:r>
              <a:rPr lang="zh-CN" altLang="zh-CN" dirty="0" smtClean="0">
                <a:solidFill>
                  <a:srgbClr val="C00000"/>
                </a:solidFill>
                <a:latin typeface="微软雅黑" panose="020B0503020204020204" pitchFamily="34" charset="-122"/>
                <a:ea typeface="微软雅黑" panose="020B0503020204020204" pitchFamily="34" charset="-122"/>
              </a:rPr>
              <a:t>不同</a:t>
            </a:r>
            <a:r>
              <a:rPr lang="zh-CN" altLang="en-US" dirty="0" smtClean="0">
                <a:solidFill>
                  <a:srgbClr val="C00000"/>
                </a:solidFill>
                <a:latin typeface="微软雅黑" panose="020B0503020204020204" pitchFamily="34" charset="-122"/>
                <a:ea typeface="微软雅黑" panose="020B0503020204020204" pitchFamily="34" charset="-122"/>
              </a:rPr>
              <a:t>。</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1">
              <a:lnSpc>
                <a:spcPts val="2700"/>
              </a:lnSpc>
              <a:spcBef>
                <a:spcPts val="600"/>
              </a:spcBef>
            </a:pPr>
            <a:r>
              <a:rPr lang="zh-CN" altLang="zh-CN" dirty="0" smtClean="0">
                <a:latin typeface="微软雅黑" panose="020B0503020204020204" pitchFamily="34" charset="-122"/>
                <a:ea typeface="微软雅黑" panose="020B0503020204020204" pitchFamily="34" charset="-122"/>
              </a:rPr>
              <a:t>处理器中带有一致性高速缓存时，系统被称为</a:t>
            </a:r>
            <a:r>
              <a:rPr lang="en-US" altLang="zh-CN" dirty="0" smtClean="0">
                <a:solidFill>
                  <a:srgbClr val="146C18"/>
                </a:solidFill>
                <a:ea typeface="宋体" panose="02010600030101010101" pitchFamily="2" charset="-122"/>
              </a:rPr>
              <a:t>CC-NUMA</a:t>
            </a:r>
            <a:r>
              <a:rPr lang="zh-CN" altLang="en-US" dirty="0" smtClean="0">
                <a:ea typeface="宋体" panose="02010600030101010101" pitchFamily="2" charset="-122"/>
              </a:rPr>
              <a:t>。</a:t>
            </a:r>
            <a:endParaRPr lang="en-US" altLang="zh-CN" dirty="0" smtClean="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4707">
                                            <p:txEl>
                                              <p:pRg st="1" end="1"/>
                                            </p:txEl>
                                          </p:spTgt>
                                        </p:tgtEl>
                                        <p:attrNameLst>
                                          <p:attrName>style.visibility</p:attrName>
                                        </p:attrNameLst>
                                      </p:cBhvr>
                                      <p:to>
                                        <p:strVal val="visible"/>
                                      </p:to>
                                    </p:set>
                                    <p:animEffect transition="in" filter="blinds(horizontal)">
                                      <p:cBhvr>
                                        <p:cTn id="7" dur="500"/>
                                        <p:tgtEl>
                                          <p:spTgt spid="5847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2" dur="500"/>
                                        <p:tgtEl>
                                          <p:spTgt spid="5847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17" dur="500"/>
                                        <p:tgtEl>
                                          <p:spTgt spid="58470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4707">
                                            <p:txEl>
                                              <p:pRg st="4" end="4"/>
                                            </p:txEl>
                                          </p:spTgt>
                                        </p:tgtEl>
                                        <p:attrNameLst>
                                          <p:attrName>style.visibility</p:attrName>
                                        </p:attrNameLst>
                                      </p:cBhvr>
                                      <p:to>
                                        <p:strVal val="visible"/>
                                      </p:to>
                                    </p:set>
                                    <p:animEffect transition="in" filter="blinds(horizontal)">
                                      <p:cBhvr>
                                        <p:cTn id="22" dur="500"/>
                                        <p:tgtEl>
                                          <p:spTgt spid="58470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27" dur="500"/>
                                        <p:tgtEl>
                                          <p:spTgt spid="58470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4707">
                                            <p:txEl>
                                              <p:pRg st="6" end="6"/>
                                            </p:txEl>
                                          </p:spTgt>
                                        </p:tgtEl>
                                        <p:attrNameLst>
                                          <p:attrName>style.visibility</p:attrName>
                                        </p:attrNameLst>
                                      </p:cBhvr>
                                      <p:to>
                                        <p:strVal val="visible"/>
                                      </p:to>
                                    </p:set>
                                    <p:animEffect transition="in" filter="blinds(horizontal)">
                                      <p:cBhvr>
                                        <p:cTn id="32" dur="500"/>
                                        <p:tgtEl>
                                          <p:spTgt spid="584707">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4707">
                                            <p:txEl>
                                              <p:pRg st="7" end="7"/>
                                            </p:txEl>
                                          </p:spTgt>
                                        </p:tgtEl>
                                        <p:attrNameLst>
                                          <p:attrName>style.visibility</p:attrName>
                                        </p:attrNameLst>
                                      </p:cBhvr>
                                      <p:to>
                                        <p:strVal val="visible"/>
                                      </p:to>
                                    </p:set>
                                    <p:animEffect transition="in" filter="blinds(horizontal)">
                                      <p:cBhvr>
                                        <p:cTn id="37" dur="500"/>
                                        <p:tgtEl>
                                          <p:spTgt spid="584707">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4707">
                                            <p:txEl>
                                              <p:pRg st="8" end="8"/>
                                            </p:txEl>
                                          </p:spTgt>
                                        </p:tgtEl>
                                        <p:attrNameLst>
                                          <p:attrName>style.visibility</p:attrName>
                                        </p:attrNameLst>
                                      </p:cBhvr>
                                      <p:to>
                                        <p:strVal val="visible"/>
                                      </p:to>
                                    </p:set>
                                    <p:animEffect transition="in" filter="blinds(horizontal)">
                                      <p:cBhvr>
                                        <p:cTn id="42" dur="500"/>
                                        <p:tgtEl>
                                          <p:spTgt spid="584707">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4707">
                                            <p:txEl>
                                              <p:pRg st="9" end="9"/>
                                            </p:txEl>
                                          </p:spTgt>
                                        </p:tgtEl>
                                        <p:attrNameLst>
                                          <p:attrName>style.visibility</p:attrName>
                                        </p:attrNameLst>
                                      </p:cBhvr>
                                      <p:to>
                                        <p:strVal val="visible"/>
                                      </p:to>
                                    </p:set>
                                    <p:animEffect transition="in" filter="blinds(horizontal)">
                                      <p:cBhvr>
                                        <p:cTn id="47" dur="500"/>
                                        <p:tgtEl>
                                          <p:spTgt spid="5847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7" name="Rectangle 3"/>
          <p:cNvSpPr>
            <a:spLocks noGrp="1" noChangeArrowheads="1"/>
          </p:cNvSpPr>
          <p:nvPr>
            <p:ph type="body" idx="1"/>
          </p:nvPr>
        </p:nvSpPr>
        <p:spPr>
          <a:xfrm>
            <a:off x="0" y="171172"/>
            <a:ext cx="3957638" cy="365934"/>
          </a:xfrm>
          <a:noFill/>
        </p:spPr>
        <p:txBody>
          <a:bodyPr/>
          <a:lstStyle/>
          <a:p>
            <a:pPr lvl="1">
              <a:lnSpc>
                <a:spcPts val="27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基于目录的</a:t>
            </a:r>
            <a:r>
              <a:rPr lang="en-US" altLang="zh-CN" dirty="0" smtClean="0">
                <a:solidFill>
                  <a:srgbClr val="146C18"/>
                </a:solidFill>
                <a:latin typeface="微软雅黑" panose="020B0503020204020204" pitchFamily="34" charset="-122"/>
                <a:ea typeface="微软雅黑" panose="020B0503020204020204" pitchFamily="34" charset="-122"/>
              </a:rPr>
              <a:t>CC-NUMA</a:t>
            </a:r>
            <a:r>
              <a:rPr lang="zh-CN" altLang="en-US" dirty="0" smtClean="0">
                <a:solidFill>
                  <a:srgbClr val="146C18"/>
                </a:solidFill>
                <a:latin typeface="微软雅黑" panose="020B0503020204020204" pitchFamily="34" charset="-122"/>
                <a:ea typeface="微软雅黑" panose="020B0503020204020204" pitchFamily="34" charset="-122"/>
              </a:rPr>
              <a:t>系统</a:t>
            </a:r>
            <a:endParaRPr lang="en-US" altLang="zh-CN" dirty="0" smtClean="0">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2712464" y="656519"/>
            <a:ext cx="6431536"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dirty="0">
                <a:solidFill>
                  <a:srgbClr val="FF0000"/>
                </a:solidFill>
                <a:latin typeface="微软雅黑" panose="020B0503020204020204" pitchFamily="34" charset="-122"/>
                <a:ea typeface="微软雅黑" panose="020B0503020204020204" pitchFamily="34" charset="-122"/>
              </a:rPr>
              <a:t>目录</a:t>
            </a:r>
            <a:r>
              <a:rPr lang="zh-CN" altLang="en-US" sz="1800" dirty="0">
                <a:solidFill>
                  <a:schemeClr val="accent2"/>
                </a:solidFill>
                <a:latin typeface="微软雅黑" panose="020B0503020204020204" pitchFamily="34" charset="-122"/>
                <a:ea typeface="微软雅黑" panose="020B0503020204020204" pitchFamily="34" charset="-122"/>
              </a:rPr>
              <a:t>：</a:t>
            </a:r>
            <a:r>
              <a:rPr lang="zh-CN" altLang="en-US" sz="1800" dirty="0" smtClean="0">
                <a:solidFill>
                  <a:schemeClr val="accent2"/>
                </a:solidFill>
                <a:latin typeface="微软雅黑" panose="020B0503020204020204" pitchFamily="34" charset="-122"/>
                <a:ea typeface="微软雅黑" panose="020B0503020204020204" pitchFamily="34" charset="-122"/>
              </a:rPr>
              <a:t>记录各节点本地</a:t>
            </a:r>
            <a:r>
              <a:rPr lang="zh-CN" altLang="en-US" sz="1800" dirty="0">
                <a:solidFill>
                  <a:schemeClr val="accent2"/>
                </a:solidFill>
                <a:latin typeface="微软雅黑" panose="020B0503020204020204" pitchFamily="34" charset="-122"/>
                <a:ea typeface="微软雅黑" panose="020B0503020204020204" pitchFamily="34" charset="-122"/>
              </a:rPr>
              <a:t>存储模块中各</a:t>
            </a:r>
            <a:r>
              <a:rPr lang="zh-CN" altLang="en-US" sz="1800" dirty="0">
                <a:solidFill>
                  <a:srgbClr val="FF0000"/>
                </a:solidFill>
                <a:latin typeface="微软雅黑" panose="020B0503020204020204" pitchFamily="34" charset="-122"/>
                <a:ea typeface="微软雅黑" panose="020B0503020204020204" pitchFamily="34" charset="-122"/>
              </a:rPr>
              <a:t>主存块的副本</a:t>
            </a:r>
            <a:r>
              <a:rPr lang="zh-CN" altLang="en-US" sz="1800" dirty="0">
                <a:solidFill>
                  <a:schemeClr val="accent2"/>
                </a:solidFill>
                <a:latin typeface="微软雅黑" panose="020B0503020204020204" pitchFamily="34" charset="-122"/>
                <a:ea typeface="微软雅黑" panose="020B0503020204020204" pitchFamily="34" charset="-122"/>
              </a:rPr>
              <a:t>在哪个节点的</a:t>
            </a:r>
            <a:r>
              <a:rPr lang="en-US" altLang="zh-CN" sz="1800" dirty="0">
                <a:solidFill>
                  <a:schemeClr val="accent2"/>
                </a:solidFill>
                <a:latin typeface="微软雅黑" panose="020B0503020204020204" pitchFamily="34" charset="-122"/>
                <a:ea typeface="微软雅黑" panose="020B0503020204020204" pitchFamily="34" charset="-122"/>
              </a:rPr>
              <a:t>Cache</a:t>
            </a:r>
            <a:r>
              <a:rPr lang="zh-CN" altLang="en-US" sz="1800" dirty="0" smtClean="0">
                <a:solidFill>
                  <a:schemeClr val="accent2"/>
                </a:solidFill>
                <a:latin typeface="微软雅黑" panose="020B0503020204020204" pitchFamily="34" charset="-122"/>
                <a:ea typeface="微软雅黑" panose="020B0503020204020204" pitchFamily="34" charset="-122"/>
              </a:rPr>
              <a:t>中。若不在任何</a:t>
            </a:r>
            <a:r>
              <a:rPr lang="en-US" altLang="zh-CN" sz="1800" dirty="0" smtClean="0">
                <a:solidFill>
                  <a:schemeClr val="accent2"/>
                </a:solidFill>
                <a:latin typeface="微软雅黑" panose="020B0503020204020204" pitchFamily="34" charset="-122"/>
                <a:ea typeface="微软雅黑" panose="020B0503020204020204" pitchFamily="34" charset="-122"/>
              </a:rPr>
              <a:t>Cache</a:t>
            </a:r>
            <a:r>
              <a:rPr lang="zh-CN" altLang="en-US" sz="1800" dirty="0" smtClean="0">
                <a:solidFill>
                  <a:schemeClr val="accent2"/>
                </a:solidFill>
                <a:latin typeface="微软雅黑" panose="020B0503020204020204" pitchFamily="34" charset="-122"/>
                <a:ea typeface="微软雅黑" panose="020B0503020204020204" pitchFamily="34" charset="-122"/>
              </a:rPr>
              <a:t>，</a:t>
            </a:r>
            <a:r>
              <a:rPr lang="zh-CN" altLang="en-US" sz="1800" dirty="0">
                <a:solidFill>
                  <a:schemeClr val="accent2"/>
                </a:solidFill>
                <a:latin typeface="微软雅黑" panose="020B0503020204020204" pitchFamily="34" charset="-122"/>
                <a:ea typeface="微软雅黑" panose="020B0503020204020204" pitchFamily="34" charset="-122"/>
              </a:rPr>
              <a:t>则有效位 </a:t>
            </a:r>
            <a:r>
              <a:rPr lang="en-US" altLang="zh-CN" sz="1800" dirty="0" smtClean="0">
                <a:solidFill>
                  <a:schemeClr val="accent2"/>
                </a:solidFill>
                <a:latin typeface="微软雅黑" panose="020B0503020204020204" pitchFamily="34" charset="-122"/>
                <a:ea typeface="微软雅黑" panose="020B0503020204020204" pitchFamily="34" charset="-122"/>
              </a:rPr>
              <a:t>V=0</a:t>
            </a:r>
            <a:r>
              <a:rPr lang="zh-CN" altLang="en-US" sz="1800" dirty="0" smtClean="0">
                <a:solidFill>
                  <a:schemeClr val="accent2"/>
                </a:solidFill>
                <a:latin typeface="微软雅黑" panose="020B0503020204020204" pitchFamily="34" charset="-122"/>
                <a:ea typeface="微软雅黑" panose="020B0503020204020204" pitchFamily="34" charset="-122"/>
              </a:rPr>
              <a:t>。</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0150" y="1359986"/>
            <a:ext cx="6529388"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a:spLocks noChangeArrowheads="1"/>
          </p:cNvSpPr>
          <p:nvPr/>
        </p:nvSpPr>
        <p:spPr bwMode="auto">
          <a:xfrm>
            <a:off x="2952820" y="3357259"/>
            <a:ext cx="5041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互连网络长什么样？</a:t>
            </a:r>
          </a:p>
        </p:txBody>
      </p:sp>
      <p:sp>
        <p:nvSpPr>
          <p:cNvPr id="2" name="矩形 1"/>
          <p:cNvSpPr>
            <a:spLocks noChangeArrowheads="1"/>
          </p:cNvSpPr>
          <p:nvPr/>
        </p:nvSpPr>
        <p:spPr bwMode="auto">
          <a:xfrm>
            <a:off x="150999" y="656519"/>
            <a:ext cx="2492308" cy="599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ts val="2300"/>
              </a:lnSpc>
            </a:pPr>
            <a:r>
              <a:rPr lang="zh-CN" altLang="en-US" sz="1800" dirty="0" smtClean="0">
                <a:latin typeface="微软雅黑" panose="020B0503020204020204" pitchFamily="34" charset="-122"/>
                <a:ea typeface="微软雅黑" panose="020B0503020204020204" pitchFamily="34" charset="-122"/>
              </a:rPr>
              <a:t>例如，节点</a:t>
            </a:r>
            <a:r>
              <a:rPr lang="en-US" altLang="zh-CN" sz="1800" dirty="0">
                <a:latin typeface="微软雅黑" panose="020B0503020204020204" pitchFamily="34" charset="-122"/>
                <a:ea typeface="微软雅黑" panose="020B0503020204020204" pitchFamily="34" charset="-122"/>
              </a:rPr>
              <a:t>18</a:t>
            </a:r>
            <a:r>
              <a:rPr lang="zh-CN" altLang="en-US" sz="1800" dirty="0">
                <a:latin typeface="微软雅黑" panose="020B0503020204020204" pitchFamily="34" charset="-122"/>
                <a:ea typeface="微软雅黑" panose="020B0503020204020204" pitchFamily="34" charset="-122"/>
              </a:rPr>
              <a:t>执行</a:t>
            </a:r>
            <a:r>
              <a:rPr lang="en-US" altLang="zh-CN" sz="1800" dirty="0">
                <a:latin typeface="微软雅黑" panose="020B0503020204020204" pitchFamily="34" charset="-122"/>
                <a:ea typeface="微软雅黑" panose="020B0503020204020204" pitchFamily="34" charset="-122"/>
              </a:rPr>
              <a:t>LOAD</a:t>
            </a:r>
            <a:r>
              <a:rPr lang="zh-CN" altLang="en-US" sz="1800" dirty="0">
                <a:latin typeface="微软雅黑" panose="020B0503020204020204" pitchFamily="34" charset="-122"/>
                <a:ea typeface="微软雅黑" panose="020B0503020204020204" pitchFamily="34" charset="-122"/>
              </a:rPr>
              <a:t>指令，其</a:t>
            </a:r>
            <a:r>
              <a:rPr lang="en-US" altLang="zh-CN" sz="1800" dirty="0">
                <a:latin typeface="微软雅黑" panose="020B0503020204020204" pitchFamily="34" charset="-122"/>
                <a:ea typeface="微软雅黑" panose="020B0503020204020204" pitchFamily="34" charset="-122"/>
              </a:rPr>
              <a:t>MMU</a:t>
            </a:r>
            <a:r>
              <a:rPr lang="zh-CN" altLang="en-US" sz="1800" dirty="0">
                <a:latin typeface="微软雅黑" panose="020B0503020204020204" pitchFamily="34" charset="-122"/>
                <a:ea typeface="微软雅黑" panose="020B0503020204020204" pitchFamily="34" charset="-122"/>
              </a:rPr>
              <a:t>将虚拟地址转换为物理</a:t>
            </a:r>
            <a:r>
              <a:rPr lang="zh-CN" altLang="en-US" sz="1800" dirty="0" smtClean="0">
                <a:latin typeface="微软雅黑" panose="020B0503020204020204" pitchFamily="34" charset="-122"/>
                <a:ea typeface="微软雅黑" panose="020B0503020204020204" pitchFamily="34" charset="-122"/>
              </a:rPr>
              <a:t>地址，它划分成节点号、主存块号和块内偏移三部分。</a:t>
            </a:r>
            <a:endParaRPr lang="en-US" altLang="zh-CN" sz="1800" dirty="0">
              <a:latin typeface="微软雅黑" panose="020B0503020204020204" pitchFamily="34" charset="-122"/>
              <a:ea typeface="微软雅黑" panose="020B0503020204020204" pitchFamily="34" charset="-122"/>
            </a:endParaRPr>
          </a:p>
          <a:p>
            <a:pPr>
              <a:lnSpc>
                <a:spcPts val="2300"/>
              </a:lnSpc>
            </a:pPr>
            <a:endParaRPr lang="en-US" altLang="zh-CN" sz="1800" dirty="0" smtClean="0">
              <a:solidFill>
                <a:schemeClr val="accent2"/>
              </a:solidFill>
              <a:latin typeface="微软雅黑" panose="020B0503020204020204" pitchFamily="34" charset="-122"/>
              <a:ea typeface="微软雅黑" panose="020B0503020204020204" pitchFamily="34" charset="-122"/>
            </a:endParaRPr>
          </a:p>
          <a:p>
            <a:pPr>
              <a:lnSpc>
                <a:spcPts val="2300"/>
              </a:lnSpc>
            </a:pPr>
            <a:r>
              <a:rPr lang="zh-CN" altLang="en-US" sz="1800" dirty="0" smtClean="0">
                <a:solidFill>
                  <a:schemeClr val="accent2"/>
                </a:solidFill>
                <a:latin typeface="微软雅黑" panose="020B0503020204020204" pitchFamily="34" charset="-122"/>
                <a:ea typeface="微软雅黑" panose="020B0503020204020204" pitchFamily="34" charset="-122"/>
              </a:rPr>
              <a:t>若地址为</a:t>
            </a:r>
            <a:r>
              <a:rPr lang="en-US" altLang="zh-CN" sz="1800" dirty="0" smtClean="0">
                <a:latin typeface="微软雅黑" panose="020B0503020204020204" pitchFamily="34" charset="-122"/>
                <a:ea typeface="微软雅黑" panose="020B0503020204020204" pitchFamily="34" charset="-122"/>
              </a:rPr>
              <a:t>480000C8H </a:t>
            </a:r>
            <a:r>
              <a:rPr lang="zh-CN" altLang="en-US" sz="1800" dirty="0" smtClean="0">
                <a:latin typeface="微软雅黑" panose="020B0503020204020204" pitchFamily="34" charset="-122"/>
                <a:ea typeface="微软雅黑" panose="020B0503020204020204" pitchFamily="34" charset="-122"/>
              </a:rPr>
              <a:t>则节点号</a:t>
            </a:r>
            <a:r>
              <a:rPr lang="zh-CN" altLang="en-US" sz="1800" dirty="0">
                <a:latin typeface="微软雅黑" panose="020B0503020204020204" pitchFamily="34" charset="-122"/>
                <a:ea typeface="微软雅黑" panose="020B0503020204020204" pitchFamily="34" charset="-122"/>
              </a:rPr>
              <a:t>为</a:t>
            </a:r>
            <a:r>
              <a:rPr lang="en-US" altLang="zh-CN" sz="1800" dirty="0" smtClean="0">
                <a:solidFill>
                  <a:schemeClr val="accent2"/>
                </a:solidFill>
                <a:latin typeface="微软雅黑" panose="020B0503020204020204" pitchFamily="34" charset="-122"/>
                <a:ea typeface="微软雅黑" panose="020B0503020204020204" pitchFamily="34" charset="-122"/>
              </a:rPr>
              <a:t>48H=72</a:t>
            </a:r>
            <a:r>
              <a:rPr lang="zh-CN" altLang="en-US" sz="1800" dirty="0" smtClean="0">
                <a:solidFill>
                  <a:schemeClr val="accent2"/>
                </a:solidFill>
                <a:latin typeface="微软雅黑" panose="020B0503020204020204" pitchFamily="34" charset="-122"/>
                <a:ea typeface="微软雅黑" panose="020B0503020204020204" pitchFamily="34" charset="-122"/>
              </a:rPr>
              <a:t>，块号偏移分别为</a:t>
            </a:r>
            <a:r>
              <a:rPr lang="en-US" altLang="zh-CN" sz="1800" dirty="0" smtClean="0">
                <a:solidFill>
                  <a:schemeClr val="accent2"/>
                </a:solidFill>
                <a:latin typeface="微软雅黑" panose="020B0503020204020204" pitchFamily="34" charset="-122"/>
                <a:ea typeface="微软雅黑" panose="020B0503020204020204" pitchFamily="34" charset="-122"/>
              </a:rPr>
              <a:t>3</a:t>
            </a:r>
            <a:r>
              <a:rPr lang="zh-CN" altLang="en-US" sz="1800" dirty="0" smtClean="0">
                <a:solidFill>
                  <a:schemeClr val="accent2"/>
                </a:solidFill>
                <a:latin typeface="微软雅黑" panose="020B0503020204020204" pitchFamily="34" charset="-122"/>
                <a:ea typeface="微软雅黑" panose="020B0503020204020204" pitchFamily="34" charset="-122"/>
              </a:rPr>
              <a:t>和</a:t>
            </a:r>
            <a:r>
              <a:rPr lang="en-US" altLang="zh-CN" sz="1800" dirty="0" smtClean="0">
                <a:solidFill>
                  <a:schemeClr val="accent2"/>
                </a:solidFill>
                <a:latin typeface="微软雅黑" panose="020B0503020204020204" pitchFamily="34" charset="-122"/>
                <a:ea typeface="微软雅黑" panose="020B0503020204020204" pitchFamily="34" charset="-122"/>
              </a:rPr>
              <a:t>8</a:t>
            </a:r>
          </a:p>
          <a:p>
            <a:pPr>
              <a:lnSpc>
                <a:spcPts val="2300"/>
              </a:lnSpc>
            </a:pPr>
            <a:endParaRPr lang="en-US" altLang="zh-CN" sz="1800" dirty="0">
              <a:solidFill>
                <a:schemeClr val="accent2"/>
              </a:solidFill>
              <a:latin typeface="微软雅黑" panose="020B0503020204020204" pitchFamily="34" charset="-122"/>
              <a:ea typeface="微软雅黑" panose="020B0503020204020204" pitchFamily="34" charset="-122"/>
            </a:endParaRPr>
          </a:p>
          <a:p>
            <a:pPr>
              <a:lnSpc>
                <a:spcPts val="2300"/>
              </a:lnSpc>
            </a:pPr>
            <a:r>
              <a:rPr lang="zh-CN" altLang="en-US" sz="1800" dirty="0">
                <a:solidFill>
                  <a:srgbClr val="FF0000"/>
                </a:solidFill>
                <a:latin typeface="微软雅黑" panose="020B0503020204020204" pitchFamily="34" charset="-122"/>
                <a:ea typeface="微软雅黑" panose="020B0503020204020204" pitchFamily="34" charset="-122"/>
              </a:rPr>
              <a:t>含义：从节点</a:t>
            </a:r>
            <a:r>
              <a:rPr lang="en-US" altLang="zh-CN" sz="1800" dirty="0">
                <a:solidFill>
                  <a:srgbClr val="FF0000"/>
                </a:solidFill>
                <a:latin typeface="微软雅黑" panose="020B0503020204020204" pitchFamily="34" charset="-122"/>
                <a:ea typeface="微软雅黑" panose="020B0503020204020204" pitchFamily="34" charset="-122"/>
              </a:rPr>
              <a:t>72</a:t>
            </a:r>
            <a:r>
              <a:rPr lang="zh-CN" altLang="en-US" sz="1800" dirty="0">
                <a:solidFill>
                  <a:srgbClr val="FF0000"/>
                </a:solidFill>
                <a:latin typeface="微软雅黑" panose="020B0503020204020204" pitchFamily="34" charset="-122"/>
                <a:ea typeface="微软雅黑" panose="020B0503020204020204" pitchFamily="34" charset="-122"/>
              </a:rPr>
              <a:t>的本地存储器</a:t>
            </a:r>
            <a:r>
              <a:rPr lang="zh-CN" altLang="en-US" sz="1800" dirty="0" smtClean="0">
                <a:solidFill>
                  <a:srgbClr val="FF0000"/>
                </a:solidFill>
                <a:latin typeface="微软雅黑" panose="020B0503020204020204" pitchFamily="34" charset="-122"/>
                <a:ea typeface="微软雅黑" panose="020B0503020204020204" pitchFamily="34" charset="-122"/>
              </a:rPr>
              <a:t>第</a:t>
            </a:r>
            <a:r>
              <a:rPr lang="en-US" altLang="zh-CN" sz="1800" dirty="0" smtClean="0">
                <a:solidFill>
                  <a:srgbClr val="FF0000"/>
                </a:solidFill>
                <a:latin typeface="微软雅黑" panose="020B0503020204020204" pitchFamily="34" charset="-122"/>
                <a:ea typeface="微软雅黑" panose="020B0503020204020204" pitchFamily="34" charset="-122"/>
              </a:rPr>
              <a:t>C8H</a:t>
            </a:r>
            <a:r>
              <a:rPr lang="zh-CN" altLang="en-US" sz="1800" dirty="0" smtClean="0">
                <a:solidFill>
                  <a:srgbClr val="FF0000"/>
                </a:solidFill>
                <a:latin typeface="微软雅黑" panose="020B0503020204020204" pitchFamily="34" charset="-122"/>
                <a:ea typeface="微软雅黑" panose="020B0503020204020204" pitchFamily="34" charset="-122"/>
              </a:rPr>
              <a:t>单元</a:t>
            </a:r>
            <a:r>
              <a:rPr lang="zh-CN" altLang="en-US" sz="1800" dirty="0">
                <a:solidFill>
                  <a:srgbClr val="FF0000"/>
                </a:solidFill>
                <a:latin typeface="微软雅黑" panose="020B0503020204020204" pitchFamily="34" charset="-122"/>
                <a:ea typeface="微软雅黑" panose="020B0503020204020204" pitchFamily="34" charset="-122"/>
              </a:rPr>
              <a:t>读信息</a:t>
            </a:r>
            <a:endParaRPr lang="en-US" altLang="zh-CN" sz="1800" dirty="0">
              <a:solidFill>
                <a:srgbClr val="FF0000"/>
              </a:solidFill>
              <a:latin typeface="微软雅黑" panose="020B0503020204020204" pitchFamily="34" charset="-122"/>
              <a:ea typeface="微软雅黑" panose="020B0503020204020204" pitchFamily="34" charset="-122"/>
            </a:endParaRPr>
          </a:p>
          <a:p>
            <a:pPr>
              <a:lnSpc>
                <a:spcPts val="2300"/>
              </a:lnSpc>
            </a:pPr>
            <a:r>
              <a:rPr lang="zh-CN" altLang="en-US" sz="1800" dirty="0">
                <a:solidFill>
                  <a:schemeClr val="accent2"/>
                </a:solidFill>
                <a:latin typeface="微软雅黑" panose="020B0503020204020204" pitchFamily="34" charset="-122"/>
                <a:ea typeface="微软雅黑" panose="020B0503020204020204" pitchFamily="34" charset="-122"/>
              </a:rPr>
              <a:t>查</a:t>
            </a:r>
            <a:r>
              <a:rPr lang="en-US" altLang="zh-CN" sz="1800" dirty="0">
                <a:solidFill>
                  <a:schemeClr val="accent2"/>
                </a:solidFill>
                <a:latin typeface="微软雅黑" panose="020B0503020204020204" pitchFamily="34" charset="-122"/>
                <a:ea typeface="微软雅黑" panose="020B0503020204020204" pitchFamily="34" charset="-122"/>
              </a:rPr>
              <a:t>72#</a:t>
            </a:r>
            <a:r>
              <a:rPr lang="zh-CN" altLang="en-US" sz="1800" dirty="0">
                <a:solidFill>
                  <a:schemeClr val="accent2"/>
                </a:solidFill>
                <a:latin typeface="微软雅黑" panose="020B0503020204020204" pitchFamily="34" charset="-122"/>
                <a:ea typeface="微软雅黑" panose="020B0503020204020204" pitchFamily="34" charset="-122"/>
              </a:rPr>
              <a:t>目录中第</a:t>
            </a:r>
            <a:r>
              <a:rPr lang="en-US" altLang="zh-CN" sz="1800" dirty="0">
                <a:solidFill>
                  <a:schemeClr val="accent2"/>
                </a:solidFill>
                <a:latin typeface="微软雅黑" panose="020B0503020204020204" pitchFamily="34" charset="-122"/>
                <a:ea typeface="微软雅黑" panose="020B0503020204020204" pitchFamily="34" charset="-122"/>
              </a:rPr>
              <a:t>3</a:t>
            </a:r>
            <a:r>
              <a:rPr lang="zh-CN" altLang="en-US" sz="1800" dirty="0">
                <a:solidFill>
                  <a:schemeClr val="accent2"/>
                </a:solidFill>
                <a:latin typeface="微软雅黑" panose="020B0503020204020204" pitchFamily="34" charset="-122"/>
                <a:ea typeface="微软雅黑" panose="020B0503020204020204" pitchFamily="34" charset="-122"/>
              </a:rPr>
              <a:t>项，</a:t>
            </a:r>
            <a:r>
              <a:rPr lang="en-US" altLang="zh-CN" sz="1800" dirty="0">
                <a:solidFill>
                  <a:schemeClr val="accent2"/>
                </a:solidFill>
                <a:latin typeface="微软雅黑" panose="020B0503020204020204" pitchFamily="34" charset="-122"/>
                <a:ea typeface="微软雅黑" panose="020B0503020204020204" pitchFamily="34" charset="-122"/>
              </a:rPr>
              <a:t>V=0(miss</a:t>
            </a:r>
            <a:r>
              <a:rPr lang="en-US" altLang="zh-CN" sz="1800" dirty="0" smtClean="0">
                <a:solidFill>
                  <a:schemeClr val="accent2"/>
                </a:solidFill>
                <a:latin typeface="微软雅黑" panose="020B0503020204020204" pitchFamily="34" charset="-122"/>
                <a:ea typeface="微软雅黑" panose="020B0503020204020204" pitchFamily="34" charset="-122"/>
              </a:rPr>
              <a:t>)</a:t>
            </a:r>
            <a:r>
              <a:rPr lang="zh-CN" altLang="en-US" sz="1800" dirty="0" smtClean="0">
                <a:solidFill>
                  <a:schemeClr val="accent2"/>
                </a:solidFill>
                <a:latin typeface="微软雅黑" panose="020B0503020204020204" pitchFamily="34" charset="-122"/>
                <a:ea typeface="微软雅黑" panose="020B0503020204020204" pitchFamily="34" charset="-122"/>
              </a:rPr>
              <a:t>，则从</a:t>
            </a:r>
            <a:r>
              <a:rPr lang="en-US" altLang="zh-CN" sz="1800" dirty="0">
                <a:solidFill>
                  <a:schemeClr val="accent2"/>
                </a:solidFill>
                <a:latin typeface="微软雅黑" panose="020B0503020204020204" pitchFamily="34" charset="-122"/>
                <a:ea typeface="微软雅黑" panose="020B0503020204020204" pitchFamily="34" charset="-122"/>
              </a:rPr>
              <a:t>72#</a:t>
            </a:r>
            <a:r>
              <a:rPr lang="zh-CN" altLang="en-US" sz="1800" dirty="0" smtClean="0">
                <a:solidFill>
                  <a:schemeClr val="accent2"/>
                </a:solidFill>
                <a:latin typeface="微软雅黑" panose="020B0503020204020204" pitchFamily="34" charset="-122"/>
                <a:ea typeface="微软雅黑" panose="020B0503020204020204" pitchFamily="34" charset="-122"/>
              </a:rPr>
              <a:t>的</a:t>
            </a:r>
            <a:r>
              <a:rPr lang="en-US" altLang="zh-CN" sz="1800" dirty="0" smtClean="0">
                <a:solidFill>
                  <a:schemeClr val="accent2"/>
                </a:solidFill>
                <a:latin typeface="微软雅黑" panose="020B0503020204020204" pitchFamily="34" charset="-122"/>
                <a:ea typeface="微软雅黑" panose="020B0503020204020204" pitchFamily="34" charset="-122"/>
              </a:rPr>
              <a:t>C8H</a:t>
            </a:r>
            <a:r>
              <a:rPr lang="zh-CN" altLang="en-US" sz="1800" dirty="0" smtClean="0">
                <a:solidFill>
                  <a:schemeClr val="accent2"/>
                </a:solidFill>
                <a:latin typeface="微软雅黑" panose="020B0503020204020204" pitchFamily="34" charset="-122"/>
                <a:ea typeface="微软雅黑" panose="020B0503020204020204" pitchFamily="34" charset="-122"/>
              </a:rPr>
              <a:t>号</a:t>
            </a:r>
            <a:r>
              <a:rPr lang="zh-CN" altLang="en-US" sz="1800" dirty="0">
                <a:solidFill>
                  <a:schemeClr val="accent2"/>
                </a:solidFill>
                <a:latin typeface="微软雅黑" panose="020B0503020204020204" pitchFamily="34" charset="-122"/>
                <a:ea typeface="微软雅黑" panose="020B0503020204020204" pitchFamily="34" charset="-122"/>
              </a:rPr>
              <a:t>单元读出，送节点</a:t>
            </a:r>
            <a:r>
              <a:rPr lang="en-US" altLang="zh-CN" sz="1800" dirty="0">
                <a:solidFill>
                  <a:schemeClr val="accent2"/>
                </a:solidFill>
                <a:latin typeface="微软雅黑" panose="020B0503020204020204" pitchFamily="34" charset="-122"/>
                <a:ea typeface="微软雅黑" panose="020B0503020204020204" pitchFamily="34" charset="-122"/>
              </a:rPr>
              <a:t>18</a:t>
            </a:r>
            <a:r>
              <a:rPr lang="zh-CN" altLang="en-US" sz="1800" dirty="0">
                <a:solidFill>
                  <a:schemeClr val="accent2"/>
                </a:solidFill>
                <a:latin typeface="微软雅黑" panose="020B0503020204020204" pitchFamily="34" charset="-122"/>
                <a:ea typeface="微软雅黑" panose="020B0503020204020204" pitchFamily="34" charset="-122"/>
              </a:rPr>
              <a:t>中某</a:t>
            </a:r>
            <a:r>
              <a:rPr lang="en-US" altLang="zh-CN" sz="1800" dirty="0">
                <a:solidFill>
                  <a:schemeClr val="accent2"/>
                </a:solidFill>
                <a:latin typeface="微软雅黑" panose="020B0503020204020204" pitchFamily="34" charset="-122"/>
                <a:ea typeface="微软雅黑" panose="020B0503020204020204" pitchFamily="34" charset="-122"/>
              </a:rPr>
              <a:t>Cache</a:t>
            </a:r>
            <a:r>
              <a:rPr lang="zh-CN" altLang="en-US" sz="1800" dirty="0">
                <a:solidFill>
                  <a:schemeClr val="accent2"/>
                </a:solidFill>
                <a:latin typeface="微软雅黑" panose="020B0503020204020204" pitchFamily="34" charset="-122"/>
                <a:ea typeface="微软雅黑" panose="020B0503020204020204" pitchFamily="34" charset="-122"/>
              </a:rPr>
              <a:t>行，改第</a:t>
            </a:r>
            <a:r>
              <a:rPr lang="en-US" altLang="zh-CN" sz="1800" dirty="0">
                <a:solidFill>
                  <a:schemeClr val="accent2"/>
                </a:solidFill>
                <a:latin typeface="微软雅黑" panose="020B0503020204020204" pitchFamily="34" charset="-122"/>
                <a:ea typeface="微软雅黑" panose="020B0503020204020204" pitchFamily="34" charset="-122"/>
              </a:rPr>
              <a:t>3</a:t>
            </a:r>
            <a:r>
              <a:rPr lang="zh-CN" altLang="en-US" sz="1800" dirty="0">
                <a:solidFill>
                  <a:schemeClr val="accent2"/>
                </a:solidFill>
                <a:latin typeface="微软雅黑" panose="020B0503020204020204" pitchFamily="34" charset="-122"/>
                <a:ea typeface="微软雅黑" panose="020B0503020204020204" pitchFamily="34" charset="-122"/>
              </a:rPr>
              <a:t>项的</a:t>
            </a:r>
            <a:r>
              <a:rPr lang="en-US" altLang="zh-CN" sz="1800" dirty="0">
                <a:solidFill>
                  <a:schemeClr val="accent2"/>
                </a:solidFill>
                <a:latin typeface="微软雅黑" panose="020B0503020204020204" pitchFamily="34" charset="-122"/>
                <a:ea typeface="微软雅黑" panose="020B0503020204020204" pitchFamily="34" charset="-122"/>
              </a:rPr>
              <a:t>V=1, </a:t>
            </a:r>
            <a:r>
              <a:rPr lang="zh-CN" altLang="en-US" sz="1800" dirty="0">
                <a:solidFill>
                  <a:schemeClr val="accent2"/>
                </a:solidFill>
                <a:latin typeface="微软雅黑" panose="020B0503020204020204" pitchFamily="34" charset="-122"/>
                <a:ea typeface="微软雅黑" panose="020B0503020204020204" pitchFamily="34" charset="-122"/>
              </a:rPr>
              <a:t>节点为</a:t>
            </a:r>
            <a:r>
              <a:rPr lang="en-US" altLang="zh-CN" sz="1800" dirty="0" smtClean="0">
                <a:solidFill>
                  <a:schemeClr val="accent2"/>
                </a:solidFill>
                <a:latin typeface="微软雅黑" panose="020B0503020204020204" pitchFamily="34" charset="-122"/>
                <a:ea typeface="微软雅黑" panose="020B0503020204020204" pitchFamily="34" charset="-122"/>
              </a:rPr>
              <a:t>18</a:t>
            </a:r>
            <a:r>
              <a:rPr lang="zh-CN" altLang="en-US" sz="1800" dirty="0" smtClean="0">
                <a:solidFill>
                  <a:schemeClr val="accent2"/>
                </a:solidFill>
                <a:latin typeface="微软雅黑" panose="020B0503020204020204" pitchFamily="34" charset="-122"/>
                <a:ea typeface="微软雅黑" panose="020B0503020204020204" pitchFamily="34" charset="-122"/>
              </a:rPr>
              <a:t>。</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
        <p:nvSpPr>
          <p:cNvPr id="4" name="圆角矩形 3"/>
          <p:cNvSpPr/>
          <p:nvPr/>
        </p:nvSpPr>
        <p:spPr bwMode="auto">
          <a:xfrm>
            <a:off x="2766252" y="4456739"/>
            <a:ext cx="3611496" cy="1275550"/>
          </a:xfrm>
          <a:prstGeom prst="roundRect">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down)">
                                      <p:cBhvr>
                                        <p:cTn id="17" dur="500"/>
                                        <p:tgtEl>
                                          <p:spTgt spid="2">
                                            <p:txEl>
                                              <p:pRg st="0" end="0"/>
                                            </p:txEl>
                                          </p:spTgt>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wipe(down)">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wipe(down)">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wipe(down)">
                                      <p:cBhvr>
                                        <p:cTn id="36" dur="5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5350" y="908469"/>
            <a:ext cx="5276850" cy="309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17909" y="3918395"/>
            <a:ext cx="5559425" cy="289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136525" y="2980974"/>
            <a:ext cx="3298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2000" dirty="0">
                <a:solidFill>
                  <a:schemeClr val="accent2"/>
                </a:solidFill>
                <a:latin typeface="微软雅黑" panose="020B0503020204020204" pitchFamily="34" charset="-122"/>
                <a:ea typeface="微软雅黑" panose="020B0503020204020204" pitchFamily="34" charset="-122"/>
              </a:rPr>
              <a:t>方块表示一个</a:t>
            </a:r>
            <a:r>
              <a:rPr lang="en-US" altLang="zh-CN" sz="2000" dirty="0">
                <a:solidFill>
                  <a:schemeClr val="accent2"/>
                </a:solidFill>
                <a:latin typeface="微软雅黑" panose="020B0503020204020204" pitchFamily="34" charset="-122"/>
                <a:ea typeface="微软雅黑" panose="020B0503020204020204" pitchFamily="34" charset="-122"/>
              </a:rPr>
              <a:t>CPU-</a:t>
            </a:r>
            <a:r>
              <a:rPr lang="zh-CN" altLang="en-US" sz="2000" dirty="0">
                <a:solidFill>
                  <a:schemeClr val="accent2"/>
                </a:solidFill>
                <a:latin typeface="微软雅黑" panose="020B0503020204020204" pitchFamily="34" charset="-122"/>
                <a:ea typeface="微软雅黑" panose="020B0503020204020204" pitchFamily="34" charset="-122"/>
              </a:rPr>
              <a:t>存储器节点，黑圆点表示交换器</a:t>
            </a:r>
          </a:p>
        </p:txBody>
      </p:sp>
      <p:sp>
        <p:nvSpPr>
          <p:cNvPr id="7" name="矩形 6"/>
          <p:cNvSpPr/>
          <p:nvPr/>
        </p:nvSpPr>
        <p:spPr>
          <a:xfrm>
            <a:off x="250090" y="119640"/>
            <a:ext cx="4305868" cy="413062"/>
          </a:xfrm>
          <a:prstGeom prst="rect">
            <a:avLst/>
          </a:prstGeom>
        </p:spPr>
        <p:txBody>
          <a:bodyPr wrap="square">
            <a:spAutoFit/>
          </a:bodyPr>
          <a:lstStyle/>
          <a:p>
            <a:pPr marL="342900" indent="-342900">
              <a:lnSpc>
                <a:spcPts val="2700"/>
              </a:lnSpc>
              <a:spcBef>
                <a:spcPts val="6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多处理器系统中的互连网络结构</a:t>
            </a:r>
            <a:endParaRPr lang="en-US" altLang="zh-CN" sz="20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36525" y="664289"/>
            <a:ext cx="9007475" cy="400110"/>
          </a:xfrm>
          <a:prstGeom prst="rect">
            <a:avLst/>
          </a:prstGeom>
          <a:noFill/>
        </p:spPr>
        <p:txBody>
          <a:bodyPr wrap="square" rtlCol="0">
            <a:spAutoFit/>
          </a:bodyPr>
          <a:lstStyle/>
          <a:p>
            <a:r>
              <a:rPr lang="zh-CN" altLang="en-US" sz="2000" dirty="0" smtClean="0">
                <a:solidFill>
                  <a:schemeClr val="accent2"/>
                </a:solidFill>
                <a:latin typeface="微软雅黑" panose="020B0503020204020204" pitchFamily="34" charset="-122"/>
                <a:ea typeface="微软雅黑" panose="020B0503020204020204" pitchFamily="34" charset="-122"/>
              </a:rPr>
              <a:t>互连网络</a:t>
            </a:r>
            <a:r>
              <a:rPr lang="zh-CN" altLang="en-US" sz="2000" dirty="0">
                <a:solidFill>
                  <a:schemeClr val="accent2"/>
                </a:solidFill>
                <a:latin typeface="微软雅黑" panose="020B0503020204020204" pitchFamily="34" charset="-122"/>
                <a:ea typeface="微软雅黑" panose="020B0503020204020204" pitchFamily="34" charset="-122"/>
              </a:rPr>
              <a:t>结构有多种形态，可以是星形、环形、网格、立方体等。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00100" y="177800"/>
            <a:ext cx="6435725" cy="319062"/>
          </a:xfrm>
          <a:noFill/>
        </p:spPr>
        <p:txBody>
          <a:bodyPr/>
          <a:lstStyle/>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mn-cs"/>
              </a:rPr>
              <a:t>多核处理器和硬件多线程技术</a:t>
            </a:r>
            <a:endParaRPr lang="zh-CN" altLang="en-US" sz="200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endParaRPr>
          </a:p>
        </p:txBody>
      </p:sp>
      <p:sp>
        <p:nvSpPr>
          <p:cNvPr id="584707" name="Rectangle 3"/>
          <p:cNvSpPr>
            <a:spLocks noGrp="1" noChangeArrowheads="1"/>
          </p:cNvSpPr>
          <p:nvPr>
            <p:ph type="body" idx="1"/>
          </p:nvPr>
        </p:nvSpPr>
        <p:spPr>
          <a:xfrm>
            <a:off x="22225" y="768350"/>
            <a:ext cx="9121775" cy="3321422"/>
          </a:xfrm>
        </p:spPr>
        <p:txBody>
          <a:bodyPr/>
          <a:lstStyle/>
          <a:p>
            <a:pPr>
              <a:lnSpc>
                <a:spcPts val="2500"/>
              </a:lnSpc>
              <a:spcBef>
                <a:spcPts val="1200"/>
              </a:spcBef>
            </a:pPr>
            <a:r>
              <a:rPr lang="zh-CN" altLang="en-US" dirty="0" smtClean="0">
                <a:latin typeface="微软雅黑" panose="020B0503020204020204" pitchFamily="34" charset="-122"/>
                <a:ea typeface="微软雅黑" panose="020B0503020204020204" pitchFamily="34" charset="-122"/>
              </a:rPr>
              <a:t>片级多处理器</a:t>
            </a:r>
            <a:endParaRPr lang="zh-CN" altLang="zh-CN" dirty="0" smtClean="0">
              <a:latin typeface="微软雅黑" panose="020B0503020204020204" pitchFamily="34" charset="-122"/>
              <a:ea typeface="微软雅黑" panose="020B0503020204020204" pitchFamily="34" charset="-122"/>
            </a:endParaRPr>
          </a:p>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功耗墙：</a:t>
            </a:r>
            <a:r>
              <a:rPr lang="zh-CN" altLang="en-US" dirty="0" smtClean="0">
                <a:solidFill>
                  <a:srgbClr val="990000"/>
                </a:solidFill>
                <a:latin typeface="微软雅黑" panose="020B0503020204020204" pitchFamily="34" charset="-122"/>
                <a:ea typeface="微软雅黑" panose="020B0503020204020204" pitchFamily="34" charset="-122"/>
              </a:rPr>
              <a:t>根据集成电路功耗理论，功耗与集成度和主频成正比。</a:t>
            </a:r>
            <a:r>
              <a:rPr lang="zh-CN" altLang="en-US" dirty="0" smtClean="0">
                <a:solidFill>
                  <a:schemeClr val="accent2"/>
                </a:solidFill>
                <a:latin typeface="微软雅黑" panose="020B0503020204020204" pitchFamily="34" charset="-122"/>
                <a:ea typeface="微软雅黑" panose="020B0503020204020204" pitchFamily="34" charset="-122"/>
              </a:rPr>
              <a:t>随着</a:t>
            </a:r>
            <a:r>
              <a:rPr lang="zh-CN" altLang="zh-CN" dirty="0" smtClean="0">
                <a:latin typeface="微软雅黑" panose="020B0503020204020204" pitchFamily="34" charset="-122"/>
                <a:ea typeface="微软雅黑" panose="020B0503020204020204" pitchFamily="34" charset="-122"/>
              </a:rPr>
              <a:t>集成度和主频的大幅度提升</a:t>
            </a:r>
            <a:r>
              <a:rPr lang="zh-CN" altLang="en-US" dirty="0" smtClean="0">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导致了功耗</a:t>
            </a:r>
            <a:r>
              <a:rPr lang="zh-CN" altLang="en-US" dirty="0" smtClean="0">
                <a:latin typeface="微软雅黑" panose="020B0503020204020204" pitchFamily="34" charset="-122"/>
                <a:ea typeface="微软雅黑" panose="020B0503020204020204" pitchFamily="34" charset="-122"/>
              </a:rPr>
              <a:t>急剧增大。</a:t>
            </a:r>
            <a:endParaRPr lang="en-US" altLang="zh-CN" dirty="0" smtClean="0">
              <a:solidFill>
                <a:srgbClr val="990000"/>
              </a:solidFill>
              <a:latin typeface="微软雅黑" panose="020B0503020204020204" pitchFamily="34" charset="-122"/>
              <a:ea typeface="微软雅黑" panose="020B0503020204020204" pitchFamily="34" charset="-122"/>
            </a:endParaRPr>
          </a:p>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指令级并行墙：</a:t>
            </a:r>
            <a:r>
              <a:rPr lang="en-US" altLang="zh-CN" dirty="0" smtClean="0">
                <a:solidFill>
                  <a:srgbClr val="990000"/>
                </a:solidFill>
                <a:latin typeface="微软雅黑" panose="020B0503020204020204" pitchFamily="34" charset="-122"/>
                <a:ea typeface="微软雅黑" panose="020B0503020204020204" pitchFamily="34" charset="-122"/>
              </a:rPr>
              <a:t>ILP</a:t>
            </a:r>
            <a:r>
              <a:rPr lang="zh-CN" altLang="en-US" dirty="0" smtClean="0">
                <a:solidFill>
                  <a:srgbClr val="990000"/>
                </a:solidFill>
                <a:latin typeface="微软雅黑" panose="020B0503020204020204" pitchFamily="34" charset="-122"/>
                <a:ea typeface="微软雅黑" panose="020B0503020204020204" pitchFamily="34" charset="-122"/>
              </a:rPr>
              <a:t>技术发展到了极限</a:t>
            </a:r>
            <a:endParaRPr lang="en-US" altLang="zh-CN" dirty="0" smtClean="0">
              <a:solidFill>
                <a:srgbClr val="990000"/>
              </a:solidFill>
              <a:latin typeface="微软雅黑" panose="020B0503020204020204" pitchFamily="34" charset="-122"/>
              <a:ea typeface="微软雅黑" panose="020B0503020204020204" pitchFamily="34" charset="-122"/>
            </a:endParaRPr>
          </a:p>
          <a:p>
            <a:pPr lvl="1">
              <a:lnSpc>
                <a:spcPts val="2500"/>
              </a:lnSpc>
              <a:spcBef>
                <a:spcPts val="600"/>
              </a:spcBef>
            </a:pPr>
            <a:r>
              <a:rPr lang="en-US" altLang="zh-CN" dirty="0" smtClean="0">
                <a:solidFill>
                  <a:srgbClr val="C00000"/>
                </a:solidFill>
                <a:latin typeface="微软雅黑" panose="020B0503020204020204" pitchFamily="34" charset="-122"/>
                <a:ea typeface="微软雅黑" panose="020B0503020204020204" pitchFamily="34" charset="-122"/>
              </a:rPr>
              <a:t>2004</a:t>
            </a:r>
            <a:r>
              <a:rPr lang="zh-CN" altLang="en-US" dirty="0" smtClean="0">
                <a:solidFill>
                  <a:srgbClr val="C00000"/>
                </a:solidFill>
                <a:latin typeface="微软雅黑" panose="020B0503020204020204" pitchFamily="34" charset="-122"/>
                <a:ea typeface="微软雅黑" panose="020B0503020204020204" pitchFamily="34" charset="-122"/>
              </a:rPr>
              <a:t>年，</a:t>
            </a:r>
            <a:r>
              <a:rPr lang="en-US" altLang="zh-CN" dirty="0" smtClean="0">
                <a:solidFill>
                  <a:srgbClr val="C00000"/>
                </a:solidFill>
                <a:latin typeface="微软雅黑" panose="020B0503020204020204" pitchFamily="34" charset="-122"/>
                <a:ea typeface="微软雅黑" panose="020B0503020204020204" pitchFamily="34" charset="-122"/>
              </a:rPr>
              <a:t>Intel 4GHz</a:t>
            </a:r>
            <a:r>
              <a:rPr lang="zh-CN" altLang="en-US" dirty="0" smtClean="0">
                <a:solidFill>
                  <a:srgbClr val="C00000"/>
                </a:solidFill>
                <a:latin typeface="微软雅黑" panose="020B0503020204020204" pitchFamily="34" charset="-122"/>
                <a:ea typeface="微软雅黑" panose="020B0503020204020204" pitchFamily="34" charset="-122"/>
              </a:rPr>
              <a:t>主频处理器未能解决散热问题，标志升频技术时代的终结。</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1">
              <a:lnSpc>
                <a:spcPts val="2500"/>
              </a:lnSpc>
              <a:spcBef>
                <a:spcPts val="600"/>
              </a:spcBef>
            </a:pPr>
            <a:r>
              <a:rPr lang="en-US" altLang="zh-CN" dirty="0" smtClean="0">
                <a:solidFill>
                  <a:srgbClr val="C00000"/>
                </a:solidFill>
                <a:latin typeface="微软雅黑" panose="020B0503020204020204" pitchFamily="34" charset="-122"/>
                <a:ea typeface="微软雅黑" panose="020B0503020204020204" pitchFamily="34" charset="-122"/>
              </a:rPr>
              <a:t>2005</a:t>
            </a:r>
            <a:r>
              <a:rPr lang="zh-CN" altLang="en-US" dirty="0" smtClean="0">
                <a:solidFill>
                  <a:srgbClr val="C00000"/>
                </a:solidFill>
                <a:latin typeface="微软雅黑" panose="020B0503020204020204" pitchFamily="34" charset="-122"/>
                <a:ea typeface="微软雅黑" panose="020B0503020204020204" pitchFamily="34" charset="-122"/>
              </a:rPr>
              <a:t>年，</a:t>
            </a:r>
            <a:r>
              <a:rPr lang="en-US" altLang="zh-CN" dirty="0" smtClean="0">
                <a:solidFill>
                  <a:srgbClr val="C00000"/>
                </a:solidFill>
                <a:latin typeface="微软雅黑" panose="020B0503020204020204" pitchFamily="34" charset="-122"/>
                <a:ea typeface="微软雅黑" panose="020B0503020204020204" pitchFamily="34" charset="-122"/>
              </a:rPr>
              <a:t>Intel</a:t>
            </a:r>
            <a:r>
              <a:rPr lang="zh-CN" altLang="en-US" dirty="0" smtClean="0">
                <a:solidFill>
                  <a:srgbClr val="C00000"/>
                </a:solidFill>
                <a:latin typeface="微软雅黑" panose="020B0503020204020204" pitchFamily="34" charset="-122"/>
                <a:ea typeface="微软雅黑" panose="020B0503020204020204" pitchFamily="34" charset="-122"/>
              </a:rPr>
              <a:t>宣布从单处理器性能提升战略转向多核微处理器架构战略。</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多核：</a:t>
            </a:r>
            <a:r>
              <a:rPr lang="zh-CN" altLang="en-US" dirty="0" smtClean="0">
                <a:solidFill>
                  <a:srgbClr val="C00000"/>
                </a:solidFill>
                <a:latin typeface="微软雅黑" panose="020B0503020204020204" pitchFamily="34" charset="-122"/>
                <a:ea typeface="微软雅黑" panose="020B0503020204020204" pitchFamily="34" charset="-122"/>
              </a:rPr>
              <a:t>一个</a:t>
            </a:r>
            <a:r>
              <a:rPr lang="en-US" altLang="zh-CN" dirty="0" smtClean="0">
                <a:solidFill>
                  <a:srgbClr val="C00000"/>
                </a:solidFill>
                <a:latin typeface="微软雅黑" panose="020B0503020204020204" pitchFamily="34" charset="-122"/>
                <a:ea typeface="微软雅黑" panose="020B0503020204020204" pitchFamily="34" charset="-122"/>
              </a:rPr>
              <a:t>CPU</a:t>
            </a:r>
            <a:r>
              <a:rPr lang="zh-CN" altLang="en-US" dirty="0" smtClean="0">
                <a:solidFill>
                  <a:srgbClr val="C00000"/>
                </a:solidFill>
                <a:latin typeface="微软雅黑" panose="020B0503020204020204" pitchFamily="34" charset="-122"/>
                <a:ea typeface="微软雅黑" panose="020B0503020204020204" pitchFamily="34" charset="-122"/>
              </a:rPr>
              <a:t>芯片包含多个简单处理器核（</a:t>
            </a:r>
            <a:r>
              <a:rPr lang="en-US" altLang="zh-CN" dirty="0" smtClean="0">
                <a:solidFill>
                  <a:srgbClr val="C00000"/>
                </a:solidFill>
                <a:latin typeface="微软雅黑" panose="020B0503020204020204" pitchFamily="34" charset="-122"/>
                <a:ea typeface="微软雅黑" panose="020B0503020204020204" pitchFamily="34" charset="-122"/>
              </a:rPr>
              <a:t>Core</a:t>
            </a:r>
            <a:r>
              <a:rPr lang="zh-CN" altLang="en-US" dirty="0" smtClean="0">
                <a:solidFill>
                  <a:srgbClr val="C00000"/>
                </a:solidFill>
                <a:latin typeface="微软雅黑" panose="020B0503020204020204" pitchFamily="34" charset="-122"/>
                <a:ea typeface="微软雅黑" panose="020B0503020204020204" pitchFamily="34" charset="-122"/>
              </a:rPr>
              <a:t>），通过多核并行计算提高性能。也称为</a:t>
            </a:r>
            <a:r>
              <a:rPr lang="zh-CN" altLang="en-US" dirty="0" smtClean="0">
                <a:solidFill>
                  <a:srgbClr val="146C18"/>
                </a:solidFill>
                <a:latin typeface="微软雅黑" panose="020B0503020204020204" pitchFamily="34" charset="-122"/>
                <a:ea typeface="微软雅黑" panose="020B0503020204020204" pitchFamily="34" charset="-122"/>
              </a:rPr>
              <a:t>片级多处理器计算机（</a:t>
            </a:r>
            <a:r>
              <a:rPr lang="en-US" altLang="zh-CN" dirty="0" smtClean="0">
                <a:solidFill>
                  <a:srgbClr val="146C18"/>
                </a:solidFill>
                <a:latin typeface="微软雅黑" panose="020B0503020204020204" pitchFamily="34" charset="-122"/>
                <a:ea typeface="微软雅黑" panose="020B0503020204020204" pitchFamily="34" charset="-122"/>
              </a:rPr>
              <a:t>Chip-level </a:t>
            </a:r>
            <a:r>
              <a:rPr lang="en-US" altLang="zh-CN" dirty="0" err="1" smtClean="0">
                <a:solidFill>
                  <a:srgbClr val="146C18"/>
                </a:solidFill>
                <a:latin typeface="微软雅黑" panose="020B0503020204020204" pitchFamily="34" charset="-122"/>
                <a:ea typeface="微软雅黑" panose="020B0503020204020204" pitchFamily="34" charset="-122"/>
              </a:rPr>
              <a:t>MultiProcessors</a:t>
            </a:r>
            <a:r>
              <a:rPr lang="en-US" altLang="zh-CN" dirty="0" smtClean="0">
                <a:solidFill>
                  <a:srgbClr val="146C18"/>
                </a:solidFill>
                <a:latin typeface="微软雅黑" panose="020B0503020204020204" pitchFamily="34" charset="-122"/>
                <a:ea typeface="微软雅黑" panose="020B0503020204020204" pitchFamily="34" charset="-122"/>
              </a:rPr>
              <a:t>, CMP</a:t>
            </a:r>
            <a:r>
              <a:rPr lang="zh-CN" altLang="en-US" dirty="0" smtClean="0">
                <a:solidFill>
                  <a:srgbClr val="146C18"/>
                </a:solidFill>
                <a:latin typeface="微软雅黑" panose="020B0503020204020204" pitchFamily="34" charset="-122"/>
                <a:ea typeface="微软雅黑" panose="020B0503020204020204" pitchFamily="34" charset="-122"/>
              </a:rPr>
              <a:t>）。</a:t>
            </a:r>
            <a:r>
              <a:rPr lang="en-US" altLang="zh-CN" dirty="0">
                <a:solidFill>
                  <a:srgbClr val="C90122"/>
                </a:solidFill>
                <a:ea typeface="宋体" panose="02010600030101010101" pitchFamily="2" charset="-122"/>
              </a:rPr>
              <a:t> Core </a:t>
            </a:r>
            <a:r>
              <a:rPr lang="en-US" altLang="zh-CN" dirty="0" smtClean="0">
                <a:solidFill>
                  <a:srgbClr val="C90122"/>
                </a:solidFill>
                <a:ea typeface="宋体" panose="02010600030101010101" pitchFamily="2" charset="-122"/>
              </a:rPr>
              <a:t>i7</a:t>
            </a:r>
            <a:r>
              <a:rPr lang="zh-CN" altLang="en-US" dirty="0" smtClean="0">
                <a:solidFill>
                  <a:srgbClr val="C90122"/>
                </a:solidFill>
                <a:ea typeface="宋体" panose="02010600030101010101" pitchFamily="2" charset="-122"/>
              </a:rPr>
              <a:t>就是这样的</a:t>
            </a:r>
            <a:r>
              <a:rPr lang="en-US" altLang="zh-CN" dirty="0" smtClean="0">
                <a:solidFill>
                  <a:srgbClr val="C90122"/>
                </a:solidFill>
                <a:ea typeface="宋体" panose="02010600030101010101" pitchFamily="2" charset="-122"/>
              </a:rPr>
              <a:t>CPU</a:t>
            </a:r>
            <a:r>
              <a:rPr lang="zh-CN" altLang="en-US" dirty="0" smtClean="0">
                <a:solidFill>
                  <a:srgbClr val="C90122"/>
                </a:solidFill>
                <a:ea typeface="宋体" panose="02010600030101010101" pitchFamily="2" charset="-122"/>
              </a:rPr>
              <a:t>。</a:t>
            </a:r>
            <a:endParaRPr lang="en-US" altLang="zh-CN" dirty="0" smtClean="0">
              <a:solidFill>
                <a:srgbClr val="146C18"/>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4707">
                                            <p:txEl>
                                              <p:pRg st="0" end="0"/>
                                            </p:txEl>
                                          </p:spTgt>
                                        </p:tgtEl>
                                        <p:attrNameLst>
                                          <p:attrName>style.visibility</p:attrName>
                                        </p:attrNameLst>
                                      </p:cBhvr>
                                      <p:to>
                                        <p:strVal val="visible"/>
                                      </p:to>
                                    </p:set>
                                    <p:animEffect transition="in" filter="blinds(horizontal)">
                                      <p:cBhvr>
                                        <p:cTn id="7" dur="500"/>
                                        <p:tgtEl>
                                          <p:spTgt spid="584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4707">
                                            <p:txEl>
                                              <p:pRg st="1" end="1"/>
                                            </p:txEl>
                                          </p:spTgt>
                                        </p:tgtEl>
                                        <p:attrNameLst>
                                          <p:attrName>style.visibility</p:attrName>
                                        </p:attrNameLst>
                                      </p:cBhvr>
                                      <p:to>
                                        <p:strVal val="visible"/>
                                      </p:to>
                                    </p:set>
                                    <p:animEffect transition="in" filter="blinds(horizontal)">
                                      <p:cBhvr>
                                        <p:cTn id="12" dur="500"/>
                                        <p:tgtEl>
                                          <p:spTgt spid="5847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7" dur="500"/>
                                        <p:tgtEl>
                                          <p:spTgt spid="5847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22" dur="500"/>
                                        <p:tgtEl>
                                          <p:spTgt spid="5847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4707">
                                            <p:txEl>
                                              <p:pRg st="4" end="4"/>
                                            </p:txEl>
                                          </p:spTgt>
                                        </p:tgtEl>
                                        <p:attrNameLst>
                                          <p:attrName>style.visibility</p:attrName>
                                        </p:attrNameLst>
                                      </p:cBhvr>
                                      <p:to>
                                        <p:strVal val="visible"/>
                                      </p:to>
                                    </p:set>
                                    <p:animEffect transition="in" filter="blinds(horizontal)">
                                      <p:cBhvr>
                                        <p:cTn id="27" dur="500"/>
                                        <p:tgtEl>
                                          <p:spTgt spid="5847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32" dur="500"/>
                                        <p:tgtEl>
                                          <p:spTgt spid="5847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314325" y="6046788"/>
            <a:ext cx="8377238" cy="641350"/>
          </a:xfrm>
        </p:spPr>
        <p:txBody>
          <a:bodyPr/>
          <a:lstStyle/>
          <a:p>
            <a:pPr marL="0" indent="0">
              <a:lnSpc>
                <a:spcPct val="105000"/>
              </a:lnSpc>
              <a:spcBef>
                <a:spcPts val="600"/>
              </a:spcBef>
              <a:buFontTx/>
              <a:buNone/>
            </a:pPr>
            <a:r>
              <a:rPr lang="zh-CN" altLang="en-US" sz="1900" smtClean="0">
                <a:solidFill>
                  <a:srgbClr val="0000CC"/>
                </a:solidFill>
                <a:ea typeface="黑体" panose="02010609060101010101" pitchFamily="49" charset="-122"/>
              </a:rPr>
              <a:t>从</a:t>
            </a:r>
            <a:r>
              <a:rPr lang="en-US" altLang="zh-CN" sz="1900" smtClean="0">
                <a:solidFill>
                  <a:srgbClr val="0000CC"/>
                </a:solidFill>
                <a:ea typeface="黑体" panose="02010609060101010101" pitchFamily="49" charset="-122"/>
              </a:rPr>
              <a:t>Core i7</a:t>
            </a:r>
            <a:r>
              <a:rPr lang="zh-CN" altLang="en-US" sz="1900" smtClean="0">
                <a:solidFill>
                  <a:srgbClr val="0000CC"/>
                </a:solidFill>
                <a:ea typeface="黑体" panose="02010609060101010101" pitchFamily="49" charset="-122"/>
              </a:rPr>
              <a:t>开始，北桥在</a:t>
            </a:r>
            <a:r>
              <a:rPr lang="en-US" altLang="zh-CN" sz="1900" smtClean="0">
                <a:solidFill>
                  <a:srgbClr val="0000CC"/>
                </a:solidFill>
                <a:ea typeface="黑体" panose="02010609060101010101" pitchFamily="49" charset="-122"/>
              </a:rPr>
              <a:t>CPU</a:t>
            </a:r>
            <a:r>
              <a:rPr lang="zh-CN" altLang="en-US" sz="1900" smtClean="0">
                <a:solidFill>
                  <a:srgbClr val="0000CC"/>
                </a:solidFill>
                <a:ea typeface="黑体" panose="02010609060101010101" pitchFamily="49" charset="-122"/>
              </a:rPr>
              <a:t>芯片内，</a:t>
            </a:r>
            <a:r>
              <a:rPr lang="en-US" altLang="zh-CN" sz="1900" smtClean="0">
                <a:solidFill>
                  <a:srgbClr val="0000CC"/>
                </a:solidFill>
                <a:ea typeface="黑体" panose="02010609060101010101" pitchFamily="49" charset="-122"/>
              </a:rPr>
              <a:t>CPU</a:t>
            </a:r>
            <a:r>
              <a:rPr lang="zh-CN" altLang="en-US" sz="1900" smtClean="0">
                <a:solidFill>
                  <a:srgbClr val="0000CC"/>
                </a:solidFill>
                <a:ea typeface="黑体" panose="02010609060101010101" pitchFamily="49" charset="-122"/>
              </a:rPr>
              <a:t>通过存储器总线（即内存条插槽，图中为三通道插槽）直接和内存条相连。</a:t>
            </a:r>
            <a:r>
              <a:rPr lang="en-US" altLang="zh-CN" sz="1900" smtClean="0">
                <a:solidFill>
                  <a:srgbClr val="0000CC"/>
                </a:solidFill>
                <a:ea typeface="黑体" panose="02010609060101010101" pitchFamily="49" charset="-122"/>
              </a:rPr>
              <a:t>3</a:t>
            </a:r>
            <a:r>
              <a:rPr lang="zh-CN" altLang="en-US" sz="1900" smtClean="0">
                <a:solidFill>
                  <a:srgbClr val="0000CC"/>
                </a:solidFill>
                <a:ea typeface="黑体" panose="02010609060101010101" pitchFamily="49" charset="-122"/>
              </a:rPr>
              <a:t>个存控包含在</a:t>
            </a:r>
            <a:r>
              <a:rPr lang="en-US" altLang="zh-CN" sz="1900" smtClean="0">
                <a:solidFill>
                  <a:srgbClr val="0000CC"/>
                </a:solidFill>
                <a:ea typeface="黑体" panose="02010609060101010101" pitchFamily="49" charset="-122"/>
              </a:rPr>
              <a:t>CPU</a:t>
            </a:r>
            <a:r>
              <a:rPr lang="zh-CN" altLang="en-US" sz="1900" smtClean="0">
                <a:solidFill>
                  <a:srgbClr val="0000CC"/>
                </a:solidFill>
                <a:ea typeface="黑体" panose="02010609060101010101" pitchFamily="49" charset="-122"/>
              </a:rPr>
              <a:t>芯片内。</a:t>
            </a:r>
            <a:endParaRPr lang="en-US" altLang="zh-CN" sz="1900" smtClean="0">
              <a:solidFill>
                <a:srgbClr val="0000CC"/>
              </a:solidFill>
              <a:ea typeface="黑体" panose="02010609060101010101" pitchFamily="49" charset="-122"/>
            </a:endParaRPr>
          </a:p>
        </p:txBody>
      </p:sp>
      <p:sp>
        <p:nvSpPr>
          <p:cNvPr id="36867"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dirty="0">
                <a:solidFill>
                  <a:srgbClr val="C90122"/>
                </a:solidFill>
                <a:ea typeface="宋体" panose="02010600030101010101" pitchFamily="2" charset="-122"/>
              </a:rPr>
              <a:t>回顾：</a:t>
            </a:r>
            <a:r>
              <a:rPr lang="en-US" altLang="zh-CN" sz="2800" dirty="0">
                <a:solidFill>
                  <a:srgbClr val="C90122"/>
                </a:solidFill>
                <a:ea typeface="宋体" panose="02010600030101010101" pitchFamily="2" charset="-122"/>
              </a:rPr>
              <a:t>Core i7</a:t>
            </a:r>
            <a:r>
              <a:rPr lang="zh-CN" altLang="en-US" sz="2800" dirty="0">
                <a:solidFill>
                  <a:srgbClr val="C90122"/>
                </a:solidFill>
                <a:ea typeface="宋体" panose="02010600030101010101" pitchFamily="2" charset="-122"/>
              </a:rPr>
              <a:t>的内部结构</a:t>
            </a:r>
          </a:p>
        </p:txBody>
      </p:sp>
      <p:sp>
        <p:nvSpPr>
          <p:cNvPr id="36868" name="Rectangle 41"/>
          <p:cNvSpPr>
            <a:spLocks noChangeArrowheads="1"/>
          </p:cNvSpPr>
          <p:nvPr/>
        </p:nvSpPr>
        <p:spPr bwMode="auto">
          <a:xfrm>
            <a:off x="984250" y="1857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36869" name="Group 1"/>
          <p:cNvGrpSpPr>
            <a:grpSpLocks noChangeAspect="1"/>
          </p:cNvGrpSpPr>
          <p:nvPr/>
        </p:nvGrpSpPr>
        <p:grpSpPr bwMode="auto">
          <a:xfrm>
            <a:off x="-733425" y="673100"/>
            <a:ext cx="9656763" cy="5264150"/>
            <a:chOff x="500" y="510"/>
            <a:chExt cx="10477" cy="6019"/>
          </a:xfrm>
        </p:grpSpPr>
        <p:sp>
          <p:nvSpPr>
            <p:cNvPr id="36872" name="AutoShape 40"/>
            <p:cNvSpPr>
              <a:spLocks noChangeAspect="1" noChangeArrowheads="1" noTextEdit="1"/>
            </p:cNvSpPr>
            <p:nvPr/>
          </p:nvSpPr>
          <p:spPr bwMode="auto">
            <a:xfrm>
              <a:off x="500" y="510"/>
              <a:ext cx="9698" cy="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36000"/>
            <a:lstStyle/>
            <a:p>
              <a:endParaRPr lang="zh-CN" altLang="en-US"/>
            </a:p>
          </p:txBody>
        </p:sp>
        <p:sp>
          <p:nvSpPr>
            <p:cNvPr id="36873" name="Rectangle 452"/>
            <p:cNvSpPr>
              <a:spLocks noChangeArrowheads="1"/>
            </p:cNvSpPr>
            <p:nvPr/>
          </p:nvSpPr>
          <p:spPr bwMode="auto">
            <a:xfrm>
              <a:off x="1544" y="856"/>
              <a:ext cx="8376" cy="3432"/>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874" name="Rectangle 460"/>
            <p:cNvSpPr>
              <a:spLocks noChangeArrowheads="1"/>
            </p:cNvSpPr>
            <p:nvPr/>
          </p:nvSpPr>
          <p:spPr bwMode="auto">
            <a:xfrm>
              <a:off x="1358" y="535"/>
              <a:ext cx="8698" cy="5008"/>
            </a:xfrm>
            <a:prstGeom prst="rect">
              <a:avLst/>
            </a:prstGeom>
            <a:solidFill>
              <a:schemeClr val="accent2">
                <a:alpha val="9019"/>
              </a:schemeClr>
            </a:solidFill>
            <a:ln w="12700">
              <a:solidFill>
                <a:srgbClr val="000000"/>
              </a:solidFill>
              <a:prstDash val="dash"/>
              <a:miter lim="800000"/>
              <a:headEnd/>
              <a:tailEnd/>
            </a:ln>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875" name="Rectangle 406"/>
            <p:cNvSpPr>
              <a:spLocks noChangeArrowheads="1"/>
            </p:cNvSpPr>
            <p:nvPr/>
          </p:nvSpPr>
          <p:spPr bwMode="auto">
            <a:xfrm>
              <a:off x="1703" y="1766"/>
              <a:ext cx="1631" cy="54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L1 d-cache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32 KB, 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36876" name="Rectangle 408"/>
            <p:cNvSpPr>
              <a:spLocks noChangeArrowheads="1"/>
            </p:cNvSpPr>
            <p:nvPr/>
          </p:nvSpPr>
          <p:spPr bwMode="auto">
            <a:xfrm>
              <a:off x="2029" y="2608"/>
              <a:ext cx="2839" cy="55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L2</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联合</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256 KB, 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36877" name="Line 409"/>
            <p:cNvSpPr>
              <a:spLocks noChangeShapeType="1"/>
            </p:cNvSpPr>
            <p:nvPr/>
          </p:nvSpPr>
          <p:spPr bwMode="auto">
            <a:xfrm>
              <a:off x="2522" y="1450"/>
              <a:ext cx="0" cy="31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78" name="Line 410"/>
            <p:cNvSpPr>
              <a:spLocks noChangeShapeType="1"/>
            </p:cNvSpPr>
            <p:nvPr/>
          </p:nvSpPr>
          <p:spPr bwMode="auto">
            <a:xfrm>
              <a:off x="2508" y="2295"/>
              <a:ext cx="0" cy="31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79" name="Line 411"/>
            <p:cNvSpPr>
              <a:spLocks noChangeShapeType="1"/>
            </p:cNvSpPr>
            <p:nvPr/>
          </p:nvSpPr>
          <p:spPr bwMode="auto">
            <a:xfrm>
              <a:off x="4374" y="2295"/>
              <a:ext cx="0" cy="31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80" name="Rectangle 426"/>
            <p:cNvSpPr>
              <a:spLocks noChangeArrowheads="1"/>
            </p:cNvSpPr>
            <p:nvPr/>
          </p:nvSpPr>
          <p:spPr bwMode="auto">
            <a:xfrm>
              <a:off x="2248" y="4485"/>
              <a:ext cx="2386" cy="86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L3</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联合</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8 MB, 16-</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 </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（所有核共享）</a:t>
              </a:r>
            </a:p>
          </p:txBody>
        </p:sp>
        <p:sp>
          <p:nvSpPr>
            <p:cNvPr id="36881" name="Line 432"/>
            <p:cNvSpPr>
              <a:spLocks noChangeShapeType="1"/>
            </p:cNvSpPr>
            <p:nvPr/>
          </p:nvSpPr>
          <p:spPr bwMode="auto">
            <a:xfrm>
              <a:off x="4374" y="1467"/>
              <a:ext cx="0" cy="311"/>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82" name="Rectangle 434"/>
            <p:cNvSpPr>
              <a:spLocks noChangeArrowheads="1"/>
            </p:cNvSpPr>
            <p:nvPr/>
          </p:nvSpPr>
          <p:spPr bwMode="auto">
            <a:xfrm>
              <a:off x="1842" y="1028"/>
              <a:ext cx="1368" cy="420"/>
            </a:xfrm>
            <a:prstGeom prst="rect">
              <a:avLst/>
            </a:prstGeom>
            <a:noFill/>
            <a:ln w="12700">
              <a:solidFill>
                <a:srgbClr val="000000"/>
              </a:solidFill>
              <a:miter lim="800000"/>
              <a:headEnd/>
              <a:tailEnd/>
            </a:ln>
            <a:effectLst>
              <a:outerShdw dist="38100" dir="2700000" rotWithShape="0">
                <a:srgbClr val="FFFFFF"/>
              </a:outerShdw>
            </a:effectLst>
            <a:extLst>
              <a:ext uri="{909E8E84-426E-40DD-AFC4-6F175D3DCCD1}">
                <a14:hiddenFill xmlns:a14="http://schemas.microsoft.com/office/drawing/2010/main">
                  <a:solidFill>
                    <a:srgbClr val="DBF2DA"/>
                  </a:solidFill>
                </a14:hiddenFill>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solidFill>
                    <a:srgbClr val="000000"/>
                  </a:solidFill>
                  <a:latin typeface="微软雅黑" panose="020B0503020204020204" pitchFamily="34" charset="-122"/>
                  <a:ea typeface="微软雅黑" panose="020B0503020204020204" pitchFamily="34" charset="-122"/>
                  <a:cs typeface="Arial" panose="020B0604020202020204" pitchFamily="34" charset="0"/>
                </a:rPr>
                <a:t>寄存器组</a:t>
              </a:r>
              <a:endParaRPr lang="zh-CN" altLang="en-US" sz="1800">
                <a:latin typeface="微软雅黑" panose="020B0503020204020204" pitchFamily="34" charset="-122"/>
                <a:ea typeface="微软雅黑" panose="020B0503020204020204" pitchFamily="34" charset="-122"/>
                <a:cs typeface="Arial" panose="020B0604020202020204" pitchFamily="34" charset="0"/>
              </a:endParaRPr>
            </a:p>
          </p:txBody>
        </p:sp>
        <p:sp>
          <p:nvSpPr>
            <p:cNvPr id="36883" name="Rectangle 435"/>
            <p:cNvSpPr>
              <a:spLocks noChangeArrowheads="1"/>
            </p:cNvSpPr>
            <p:nvPr/>
          </p:nvSpPr>
          <p:spPr bwMode="auto">
            <a:xfrm>
              <a:off x="5748" y="1778"/>
              <a:ext cx="1775" cy="549"/>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6D2D2"/>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64L1 d-TLB</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个页表项</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36884" name="Rectangle 436"/>
            <p:cNvSpPr>
              <a:spLocks noChangeArrowheads="1"/>
            </p:cNvSpPr>
            <p:nvPr/>
          </p:nvSpPr>
          <p:spPr bwMode="auto">
            <a:xfrm>
              <a:off x="7730" y="1787"/>
              <a:ext cx="1960" cy="534"/>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6D2D2"/>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L1 i-TLB</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128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个页表项</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36885" name="Rectangle 438"/>
            <p:cNvSpPr>
              <a:spLocks noChangeArrowheads="1"/>
            </p:cNvSpPr>
            <p:nvPr/>
          </p:nvSpPr>
          <p:spPr bwMode="auto">
            <a:xfrm>
              <a:off x="5977" y="2618"/>
              <a:ext cx="3477" cy="57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6D2D2"/>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L2</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联合</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TLB</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512</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个页表项</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a:p>
              <a:endParaRPr lang="zh-CN" altLang="en-US">
                <a:ea typeface="微软雅黑" panose="020B0503020204020204" pitchFamily="34" charset="-122"/>
                <a:cs typeface="Arial" panose="020B0604020202020204" pitchFamily="34" charset="0"/>
              </a:endParaRPr>
            </a:p>
          </p:txBody>
        </p:sp>
        <p:sp>
          <p:nvSpPr>
            <p:cNvPr id="36886" name="Line 439"/>
            <p:cNvSpPr>
              <a:spLocks noChangeShapeType="1"/>
            </p:cNvSpPr>
            <p:nvPr/>
          </p:nvSpPr>
          <p:spPr bwMode="auto">
            <a:xfrm>
              <a:off x="6626" y="2303"/>
              <a:ext cx="0" cy="31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87" name="Line 440"/>
            <p:cNvSpPr>
              <a:spLocks noChangeShapeType="1"/>
            </p:cNvSpPr>
            <p:nvPr/>
          </p:nvSpPr>
          <p:spPr bwMode="auto">
            <a:xfrm>
              <a:off x="8807" y="2308"/>
              <a:ext cx="0" cy="31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88" name="Rectangle 441"/>
            <p:cNvSpPr>
              <a:spLocks noChangeArrowheads="1"/>
            </p:cNvSpPr>
            <p:nvPr/>
          </p:nvSpPr>
          <p:spPr bwMode="auto">
            <a:xfrm>
              <a:off x="3563" y="1769"/>
              <a:ext cx="1630" cy="54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L1 i-cache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32 KB, 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36889" name="Line 442"/>
            <p:cNvSpPr>
              <a:spLocks noChangeShapeType="1"/>
            </p:cNvSpPr>
            <p:nvPr/>
          </p:nvSpPr>
          <p:spPr bwMode="auto">
            <a:xfrm>
              <a:off x="6639" y="1465"/>
              <a:ext cx="0" cy="31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90" name="Line 444"/>
            <p:cNvSpPr>
              <a:spLocks noChangeShapeType="1"/>
            </p:cNvSpPr>
            <p:nvPr/>
          </p:nvSpPr>
          <p:spPr bwMode="auto">
            <a:xfrm>
              <a:off x="8807" y="1467"/>
              <a:ext cx="0" cy="311"/>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91" name="Rectangle 445"/>
            <p:cNvSpPr>
              <a:spLocks noChangeArrowheads="1"/>
            </p:cNvSpPr>
            <p:nvPr/>
          </p:nvSpPr>
          <p:spPr bwMode="auto">
            <a:xfrm>
              <a:off x="6438" y="1016"/>
              <a:ext cx="2573" cy="43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MMU</a:t>
              </a:r>
              <a:r>
                <a:rPr lang="en-US" altLang="zh-CN" sz="900">
                  <a:solidFill>
                    <a:srgbClr val="000000"/>
                  </a:solidFill>
                  <a:ea typeface="宋体" panose="02010600030101010101" pitchFamily="2" charset="-122"/>
                  <a:cs typeface="Arial Black" panose="020B0A04020102020204" pitchFamily="34" charset="0"/>
                </a:rPr>
                <a:t> </a:t>
              </a:r>
              <a:endParaRPr lang="en-US" altLang="zh-CN">
                <a:ea typeface="宋体" panose="02010600030101010101" pitchFamily="2" charset="-122"/>
              </a:endParaRPr>
            </a:p>
          </p:txBody>
        </p:sp>
        <p:sp>
          <p:nvSpPr>
            <p:cNvPr id="36892" name="Rectangle 450"/>
            <p:cNvSpPr>
              <a:spLocks noChangeArrowheads="1"/>
            </p:cNvSpPr>
            <p:nvPr/>
          </p:nvSpPr>
          <p:spPr bwMode="auto">
            <a:xfrm>
              <a:off x="3620" y="1049"/>
              <a:ext cx="1527" cy="41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solidFill>
                    <a:srgbClr val="000000"/>
                  </a:solidFill>
                  <a:latin typeface="微软雅黑" panose="020B0503020204020204" pitchFamily="34" charset="-122"/>
                  <a:ea typeface="微软雅黑" panose="020B0503020204020204" pitchFamily="34" charset="-122"/>
                  <a:cs typeface="Arial" panose="020B0604020202020204" pitchFamily="34" charset="0"/>
                </a:rPr>
                <a:t>指令预取</a:t>
              </a:r>
            </a:p>
          </p:txBody>
        </p:sp>
        <p:sp>
          <p:nvSpPr>
            <p:cNvPr id="36893" name="Text Box 458"/>
            <p:cNvSpPr txBox="1">
              <a:spLocks noChangeArrowheads="1"/>
            </p:cNvSpPr>
            <p:nvPr/>
          </p:nvSpPr>
          <p:spPr bwMode="auto">
            <a:xfrm>
              <a:off x="1392" y="523"/>
              <a:ext cx="309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solidFill>
                    <a:srgbClr val="000000"/>
                  </a:solidFill>
                  <a:latin typeface="微软雅黑" panose="020B0503020204020204" pitchFamily="34" charset="-122"/>
                  <a:ea typeface="微软雅黑" panose="020B0503020204020204" pitchFamily="34" charset="-122"/>
                </a:rPr>
                <a:t>CPU</a:t>
              </a:r>
              <a:r>
                <a:rPr lang="zh-CN" altLang="en-US">
                  <a:solidFill>
                    <a:srgbClr val="000000"/>
                  </a:solidFill>
                  <a:latin typeface="微软雅黑" panose="020B0503020204020204" pitchFamily="34" charset="-122"/>
                  <a:ea typeface="微软雅黑" panose="020B0503020204020204" pitchFamily="34" charset="-122"/>
                </a:rPr>
                <a:t>芯片内含的核，共</a:t>
              </a:r>
              <a:r>
                <a:rPr lang="en-US" altLang="zh-CN">
                  <a:solidFill>
                    <a:srgbClr val="000000"/>
                  </a:solidFill>
                  <a:latin typeface="微软雅黑" panose="020B0503020204020204" pitchFamily="34" charset="-122"/>
                  <a:ea typeface="微软雅黑" panose="020B0503020204020204" pitchFamily="34" charset="-122"/>
                </a:rPr>
                <a:t>4</a:t>
              </a:r>
              <a:r>
                <a:rPr lang="zh-CN" altLang="en-US">
                  <a:solidFill>
                    <a:srgbClr val="000000"/>
                  </a:solidFill>
                  <a:latin typeface="微软雅黑" panose="020B0503020204020204" pitchFamily="34" charset="-122"/>
                  <a:ea typeface="微软雅黑" panose="020B0503020204020204" pitchFamily="34" charset="-122"/>
                </a:rPr>
                <a:t>个</a:t>
              </a:r>
              <a:endParaRPr lang="zh-CN" altLang="en-US">
                <a:latin typeface="微软雅黑" panose="020B0503020204020204" pitchFamily="34" charset="-122"/>
                <a:ea typeface="微软雅黑" panose="020B0503020204020204" pitchFamily="34" charset="-122"/>
              </a:endParaRPr>
            </a:p>
          </p:txBody>
        </p:sp>
        <p:sp>
          <p:nvSpPr>
            <p:cNvPr id="36894" name="Rectangle 459"/>
            <p:cNvSpPr>
              <a:spLocks noChangeArrowheads="1"/>
            </p:cNvSpPr>
            <p:nvPr/>
          </p:nvSpPr>
          <p:spPr bwMode="auto">
            <a:xfrm>
              <a:off x="5780" y="4485"/>
              <a:ext cx="3790" cy="8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DDR3</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存储器控制器</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 x 64 bit @ 10.66 GB/s</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总带宽 </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32 GB/s</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（所有核共享） </a:t>
              </a:r>
            </a:p>
          </p:txBody>
        </p:sp>
        <p:sp>
          <p:nvSpPr>
            <p:cNvPr id="36895" name="Rectangle 462"/>
            <p:cNvSpPr>
              <a:spLocks noChangeArrowheads="1"/>
            </p:cNvSpPr>
            <p:nvPr/>
          </p:nvSpPr>
          <p:spPr bwMode="auto">
            <a:xfrm>
              <a:off x="7029" y="3406"/>
              <a:ext cx="2645" cy="71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QPI</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点对点连接总线</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条每个带宽为</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25.6 GB/s </a:t>
              </a:r>
            </a:p>
          </p:txBody>
        </p:sp>
        <p:sp>
          <p:nvSpPr>
            <p:cNvPr id="36896" name="Line 464"/>
            <p:cNvSpPr>
              <a:spLocks noChangeShapeType="1"/>
            </p:cNvSpPr>
            <p:nvPr/>
          </p:nvSpPr>
          <p:spPr bwMode="auto">
            <a:xfrm>
              <a:off x="3422" y="3149"/>
              <a:ext cx="1" cy="132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97" name="Line 474"/>
            <p:cNvSpPr>
              <a:spLocks noChangeShapeType="1"/>
            </p:cNvSpPr>
            <p:nvPr/>
          </p:nvSpPr>
          <p:spPr bwMode="auto">
            <a:xfrm flipH="1">
              <a:off x="7530" y="5318"/>
              <a:ext cx="9" cy="47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98" name="Line 475"/>
            <p:cNvSpPr>
              <a:spLocks noChangeShapeType="1"/>
            </p:cNvSpPr>
            <p:nvPr/>
          </p:nvSpPr>
          <p:spPr bwMode="auto">
            <a:xfrm>
              <a:off x="7707" y="5318"/>
              <a:ext cx="0" cy="47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899" name="Line 476"/>
            <p:cNvSpPr>
              <a:spLocks noChangeShapeType="1"/>
            </p:cNvSpPr>
            <p:nvPr/>
          </p:nvSpPr>
          <p:spPr bwMode="auto">
            <a:xfrm>
              <a:off x="7875" y="5309"/>
              <a:ext cx="0" cy="486"/>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900" name="Line 479"/>
            <p:cNvSpPr>
              <a:spLocks noChangeShapeType="1"/>
            </p:cNvSpPr>
            <p:nvPr/>
          </p:nvSpPr>
          <p:spPr bwMode="auto">
            <a:xfrm>
              <a:off x="6598" y="3194"/>
              <a:ext cx="1" cy="1278"/>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901" name="Text Box 497"/>
            <p:cNvSpPr txBox="1">
              <a:spLocks noChangeArrowheads="1"/>
            </p:cNvSpPr>
            <p:nvPr/>
          </p:nvSpPr>
          <p:spPr bwMode="auto">
            <a:xfrm>
              <a:off x="10265" y="3176"/>
              <a:ext cx="7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连接</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其他核</a:t>
              </a:r>
            </a:p>
          </p:txBody>
        </p:sp>
        <p:grpSp>
          <p:nvGrpSpPr>
            <p:cNvPr id="36902" name="Group 501"/>
            <p:cNvGrpSpPr>
              <a:grpSpLocks/>
            </p:cNvGrpSpPr>
            <p:nvPr/>
          </p:nvGrpSpPr>
          <p:grpSpPr bwMode="auto">
            <a:xfrm>
              <a:off x="9656" y="3470"/>
              <a:ext cx="655" cy="552"/>
              <a:chOff x="4785" y="2300"/>
              <a:chExt cx="343" cy="384"/>
            </a:xfrm>
          </p:grpSpPr>
          <p:sp>
            <p:nvSpPr>
              <p:cNvPr id="36907" name="Line 480"/>
              <p:cNvSpPr>
                <a:spLocks noChangeShapeType="1"/>
              </p:cNvSpPr>
              <p:nvPr/>
            </p:nvSpPr>
            <p:spPr bwMode="auto">
              <a:xfrm rot="5400000">
                <a:off x="4953" y="2132"/>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908" name="Line 495"/>
              <p:cNvSpPr>
                <a:spLocks noChangeShapeType="1"/>
              </p:cNvSpPr>
              <p:nvPr/>
            </p:nvSpPr>
            <p:spPr bwMode="auto">
              <a:xfrm rot="5400000">
                <a:off x="4953" y="2208"/>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909" name="Line 496"/>
              <p:cNvSpPr>
                <a:spLocks noChangeShapeType="1"/>
              </p:cNvSpPr>
              <p:nvPr/>
            </p:nvSpPr>
            <p:spPr bwMode="auto">
              <a:xfrm rot="5400000">
                <a:off x="4953" y="2284"/>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910" name="Line 498"/>
              <p:cNvSpPr>
                <a:spLocks noChangeShapeType="1"/>
              </p:cNvSpPr>
              <p:nvPr/>
            </p:nvSpPr>
            <p:spPr bwMode="auto">
              <a:xfrm rot="5400000">
                <a:off x="4961" y="2516"/>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grpSp>
        <p:sp>
          <p:nvSpPr>
            <p:cNvPr id="36903" name="Text Box 499"/>
            <p:cNvSpPr txBox="1">
              <a:spLocks noChangeArrowheads="1"/>
            </p:cNvSpPr>
            <p:nvPr/>
          </p:nvSpPr>
          <p:spPr bwMode="auto">
            <a:xfrm>
              <a:off x="10287" y="3844"/>
              <a:ext cx="613"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a:latin typeface="微软雅黑" panose="020B0503020204020204" pitchFamily="34" charset="-122"/>
                  <a:ea typeface="微软雅黑" panose="020B0503020204020204" pitchFamily="34" charset="-122"/>
                </a:rPr>
                <a:t>连接</a:t>
              </a:r>
              <a:r>
                <a:rPr lang="en-US" altLang="zh-CN">
                  <a:latin typeface="微软雅黑" panose="020B0503020204020204" pitchFamily="34" charset="-122"/>
                  <a:ea typeface="微软雅黑" panose="020B0503020204020204" pitchFamily="34" charset="-122"/>
                </a:rPr>
                <a:t>IOH</a:t>
              </a:r>
            </a:p>
          </p:txBody>
        </p:sp>
        <p:sp>
          <p:nvSpPr>
            <p:cNvPr id="36904" name="Line 500"/>
            <p:cNvSpPr>
              <a:spLocks noChangeShapeType="1"/>
            </p:cNvSpPr>
            <p:nvPr/>
          </p:nvSpPr>
          <p:spPr bwMode="auto">
            <a:xfrm>
              <a:off x="8368" y="4079"/>
              <a:ext cx="0" cy="39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905" name="Line 502"/>
            <p:cNvSpPr>
              <a:spLocks noChangeShapeType="1"/>
            </p:cNvSpPr>
            <p:nvPr/>
          </p:nvSpPr>
          <p:spPr bwMode="auto">
            <a:xfrm flipV="1">
              <a:off x="4634" y="4840"/>
              <a:ext cx="1146"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36906" name="Rectangle 427"/>
            <p:cNvSpPr>
              <a:spLocks noChangeArrowheads="1"/>
            </p:cNvSpPr>
            <p:nvPr/>
          </p:nvSpPr>
          <p:spPr bwMode="auto">
            <a:xfrm>
              <a:off x="6130" y="5819"/>
              <a:ext cx="3560" cy="579"/>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5E6F6"/>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主存储器</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三通道 </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DDR3-1333 SDRAM</a:t>
              </a:r>
            </a:p>
            <a:p>
              <a:pPr algn="ct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5" name="Rectangle 2"/>
          <p:cNvSpPr txBox="1">
            <a:spLocks noChangeArrowheads="1"/>
          </p:cNvSpPr>
          <p:nvPr/>
        </p:nvSpPr>
        <p:spPr bwMode="auto">
          <a:xfrm>
            <a:off x="60325" y="5207000"/>
            <a:ext cx="428625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685800" indent="-190500">
              <a:lnSpc>
                <a:spcPct val="120000"/>
              </a:lnSpc>
              <a:spcBef>
                <a:spcPct val="20000"/>
              </a:spcBef>
              <a:buSzPct val="100000"/>
              <a:buChar char="•"/>
              <a:defRPr b="1">
                <a:solidFill>
                  <a:srgbClr val="0000FF"/>
                </a:solidFill>
                <a:latin typeface="Arial" panose="020B0604020202020204" pitchFamily="34" charset="0"/>
              </a:defRPr>
            </a:lvl2pPr>
            <a:lvl3pPr marL="1257300" indent="-342900">
              <a:lnSpc>
                <a:spcPct val="120000"/>
              </a:lnSpc>
              <a:spcBef>
                <a:spcPct val="20000"/>
              </a:spcBef>
              <a:buSzPct val="100000"/>
              <a:buChar char="-"/>
              <a:defRPr b="1">
                <a:solidFill>
                  <a:srgbClr val="2E9267"/>
                </a:solidFill>
                <a:latin typeface="Arial" panose="020B0604020202020204" pitchFamily="34" charset="0"/>
              </a:defRPr>
            </a:lvl3pPr>
            <a:lvl4pPr marL="1714500" indent="-342900">
              <a:spcBef>
                <a:spcPct val="20000"/>
              </a:spcBef>
              <a:buChar char="–"/>
              <a:defRPr sz="2000">
                <a:solidFill>
                  <a:schemeClr val="tx1"/>
                </a:solidFill>
                <a:latin typeface="Times New Roman" panose="02020603050405020304" pitchFamily="18" charset="0"/>
              </a:defRPr>
            </a:lvl4pPr>
            <a:lvl5pPr marL="2171700" indent="-342900">
              <a:spcBef>
                <a:spcPct val="20000"/>
              </a:spcBef>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spcBef>
                <a:spcPts val="600"/>
              </a:spcBef>
              <a:buFontTx/>
              <a:buNone/>
            </a:pPr>
            <a:r>
              <a:rPr lang="zh-CN" altLang="en-US" sz="1900" dirty="0">
                <a:solidFill>
                  <a:srgbClr val="FF0000"/>
                </a:solidFill>
                <a:latin typeface="微软雅黑" panose="020B0503020204020204" pitchFamily="34" charset="-122"/>
                <a:ea typeface="微软雅黑" panose="020B0503020204020204" pitchFamily="34" charset="-122"/>
              </a:rPr>
              <a:t>所有核共享</a:t>
            </a:r>
            <a:r>
              <a:rPr lang="en-US" altLang="zh-CN" sz="1900" dirty="0" smtClean="0">
                <a:solidFill>
                  <a:srgbClr val="FF0000"/>
                </a:solidFill>
                <a:latin typeface="微软雅黑" panose="020B0503020204020204" pitchFamily="34" charset="-122"/>
                <a:ea typeface="微软雅黑" panose="020B0503020204020204" pitchFamily="34" charset="-122"/>
              </a:rPr>
              <a:t>LLC(L3)</a:t>
            </a:r>
            <a:r>
              <a:rPr lang="zh-CN" altLang="en-US" sz="1900" dirty="0" smtClean="0">
                <a:solidFill>
                  <a:srgbClr val="FF0000"/>
                </a:solidFill>
                <a:latin typeface="微软雅黑" panose="020B0503020204020204" pitchFamily="34" charset="-122"/>
                <a:ea typeface="微软雅黑" panose="020B0503020204020204" pitchFamily="34" charset="-122"/>
              </a:rPr>
              <a:t>和</a:t>
            </a:r>
            <a:r>
              <a:rPr lang="zh-CN" altLang="en-US" sz="1900" dirty="0">
                <a:solidFill>
                  <a:srgbClr val="FF0000"/>
                </a:solidFill>
                <a:latin typeface="微软雅黑" panose="020B0503020204020204" pitchFamily="34" charset="-122"/>
                <a:ea typeface="微软雅黑" panose="020B0503020204020204" pitchFamily="34" charset="-122"/>
              </a:rPr>
              <a:t>主存，从连接结构和软件角度看，与</a:t>
            </a:r>
            <a:r>
              <a:rPr lang="en-US" altLang="zh-CN" sz="1900" dirty="0">
                <a:solidFill>
                  <a:srgbClr val="FF0000"/>
                </a:solidFill>
                <a:latin typeface="微软雅黑" panose="020B0503020204020204" pitchFamily="34" charset="-122"/>
                <a:ea typeface="微软雅黑" panose="020B0503020204020204" pitchFamily="34" charset="-122"/>
              </a:rPr>
              <a:t>UMA</a:t>
            </a:r>
            <a:r>
              <a:rPr lang="zh-CN" altLang="en-US" sz="1900" dirty="0">
                <a:solidFill>
                  <a:srgbClr val="FF0000"/>
                </a:solidFill>
                <a:latin typeface="微软雅黑" panose="020B0503020204020204" pitchFamily="34" charset="-122"/>
                <a:ea typeface="微软雅黑" panose="020B0503020204020204" pitchFamily="34" charset="-122"/>
              </a:rPr>
              <a:t>没有差别！</a:t>
            </a:r>
            <a:endParaRPr lang="en-US" altLang="zh-CN" sz="19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93442" y="1731764"/>
            <a:ext cx="3256046" cy="973985"/>
          </a:xfrm>
        </p:spPr>
        <p:txBody>
          <a:bodyPr/>
          <a:lstStyle/>
          <a:p>
            <a:pPr>
              <a:buFont typeface="微软雅黑" panose="020B0503020204020204" pitchFamily="34" charset="-122"/>
              <a:buChar char="○"/>
            </a:pPr>
            <a:r>
              <a:rPr lang="zh-CN" altLang="en-US" sz="2400" dirty="0" smtClean="0">
                <a:latin typeface="微软雅黑" panose="020B0503020204020204" pitchFamily="34" charset="-122"/>
                <a:ea typeface="微软雅黑" panose="020B0503020204020204" pitchFamily="34" charset="-122"/>
              </a:rPr>
              <a:t>  集群</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Cluster</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buFont typeface="微软雅黑" panose="020B0503020204020204" pitchFamily="34" charset="-122"/>
              <a:buChar char="○"/>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网格（</a:t>
            </a:r>
            <a:r>
              <a:rPr lang="en-US" altLang="zh-CN" sz="2400" dirty="0" smtClean="0">
                <a:latin typeface="微软雅黑" panose="020B0503020204020204" pitchFamily="34" charset="-122"/>
                <a:ea typeface="微软雅黑" panose="020B0503020204020204" pitchFamily="34" charset="-122"/>
              </a:rPr>
              <a:t>Grid</a:t>
            </a:r>
            <a:r>
              <a:rPr lang="zh-CN" altLang="en-US"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485775" y="171450"/>
            <a:ext cx="8343900" cy="800989"/>
          </a:xfrm>
        </p:spPr>
        <p:txBody>
          <a:bodyPr/>
          <a:lstStyle/>
          <a:p>
            <a:r>
              <a:rPr lang="en-US" altLang="zh-CN" dirty="0" smtClean="0">
                <a:sym typeface="Wingdings" panose="05000000000000000000" pitchFamily="2" charset="2"/>
              </a:rPr>
              <a:t>9.3  </a:t>
            </a:r>
            <a:r>
              <a:rPr lang="zh-CN" altLang="en-US" dirty="0" smtClean="0">
                <a:sym typeface="Wingdings" panose="05000000000000000000" pitchFamily="2" charset="2"/>
              </a:rPr>
              <a:t>多计算机系统</a:t>
            </a:r>
            <a:r>
              <a:rPr lang="zh-CN" altLang="en-US" dirty="0"/>
              <a:t/>
            </a:r>
            <a:br>
              <a:rPr lang="zh-CN" altLang="en-US" dirty="0"/>
            </a:br>
            <a:endParaRPr lang="zh-CN" altLang="en-US" dirty="0"/>
          </a:p>
        </p:txBody>
      </p:sp>
      <p:sp>
        <p:nvSpPr>
          <p:cNvPr id="4" name="Text Box 4"/>
          <p:cNvSpPr txBox="1">
            <a:spLocks noChangeArrowheads="1"/>
          </p:cNvSpPr>
          <p:nvPr/>
        </p:nvSpPr>
        <p:spPr bwMode="auto">
          <a:xfrm>
            <a:off x="2244309" y="930775"/>
            <a:ext cx="34666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800" dirty="0">
                <a:solidFill>
                  <a:schemeClr val="accent1"/>
                </a:solidFill>
                <a:ea typeface="宋体" panose="02010600030101010101" pitchFamily="2" charset="-122"/>
              </a:rPr>
              <a:t>主    要    内    容</a:t>
            </a:r>
          </a:p>
        </p:txBody>
      </p:sp>
    </p:spTree>
    <p:extLst>
      <p:ext uri="{BB962C8B-B14F-4D97-AF65-F5344CB8AC3E}">
        <p14:creationId xmlns:p14="http://schemas.microsoft.com/office/powerpoint/2010/main" val="1718654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63216" y="177108"/>
            <a:ext cx="6435725" cy="372603"/>
          </a:xfrm>
          <a:noFill/>
        </p:spPr>
        <p:txBody>
          <a:bodyPr/>
          <a:lstStyle/>
          <a:p>
            <a:pPr marL="342900" indent="-3429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集群（</a:t>
            </a:r>
            <a:r>
              <a:rPr lang="en-US" altLang="zh-CN" sz="2400" dirty="0" smtClean="0">
                <a:latin typeface="微软雅黑" panose="020B0503020204020204" pitchFamily="34" charset="-122"/>
                <a:ea typeface="微软雅黑" panose="020B0503020204020204" pitchFamily="34" charset="-122"/>
              </a:rPr>
              <a:t>Cluster</a:t>
            </a:r>
            <a:r>
              <a:rPr lang="zh-CN" altLang="en-US" sz="2400" dirty="0" smtClean="0">
                <a:latin typeface="微软雅黑" panose="020B0503020204020204" pitchFamily="34" charset="-122"/>
                <a:ea typeface="微软雅黑" panose="020B0503020204020204" pitchFamily="34" charset="-122"/>
              </a:rPr>
              <a:t>）</a:t>
            </a:r>
            <a:endParaRPr lang="zh-CN" altLang="en-US" sz="2400" b="0" dirty="0" smtClean="0">
              <a:ea typeface="宋体" panose="02010600030101010101" pitchFamily="2" charset="-122"/>
              <a:sym typeface="Wingdings" panose="05000000000000000000" pitchFamily="2" charset="2"/>
            </a:endParaRPr>
          </a:p>
        </p:txBody>
      </p:sp>
      <p:sp>
        <p:nvSpPr>
          <p:cNvPr id="584707" name="Rectangle 3"/>
          <p:cNvSpPr>
            <a:spLocks noGrp="1" noChangeArrowheads="1"/>
          </p:cNvSpPr>
          <p:nvPr>
            <p:ph type="body" idx="1"/>
          </p:nvPr>
        </p:nvSpPr>
        <p:spPr>
          <a:xfrm>
            <a:off x="22225" y="768350"/>
            <a:ext cx="9121775" cy="1487587"/>
          </a:xfrm>
        </p:spPr>
        <p:txBody>
          <a:bodyPr/>
          <a:lstStyle/>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互连方式：</a:t>
            </a:r>
            <a:r>
              <a:rPr lang="zh-CN" altLang="en-US" dirty="0" smtClean="0">
                <a:solidFill>
                  <a:srgbClr val="C00000"/>
                </a:solidFill>
                <a:latin typeface="微软雅黑" panose="020B0503020204020204" pitchFamily="34" charset="-122"/>
                <a:ea typeface="微软雅黑" panose="020B0503020204020204" pitchFamily="34" charset="-122"/>
              </a:rPr>
              <a:t>局域网连接普通</a:t>
            </a:r>
            <a:r>
              <a:rPr lang="en-US" altLang="zh-CN" dirty="0" smtClean="0">
                <a:solidFill>
                  <a:srgbClr val="C00000"/>
                </a:solidFill>
                <a:latin typeface="微软雅黑" panose="020B0503020204020204" pitchFamily="34" charset="-122"/>
                <a:ea typeface="微软雅黑" panose="020B0503020204020204" pitchFamily="34" charset="-122"/>
              </a:rPr>
              <a:t>PC</a:t>
            </a:r>
            <a:r>
              <a:rPr lang="zh-CN" altLang="en-US" dirty="0" smtClean="0">
                <a:solidFill>
                  <a:srgbClr val="C00000"/>
                </a:solidFill>
                <a:latin typeface="微软雅黑" panose="020B0503020204020204" pitchFamily="34" charset="-122"/>
                <a:ea typeface="微软雅黑" panose="020B0503020204020204" pitchFamily="34" charset="-122"/>
              </a:rPr>
              <a:t>，</a:t>
            </a:r>
            <a:r>
              <a:rPr lang="zh-CN" altLang="en-US" dirty="0" smtClean="0">
                <a:solidFill>
                  <a:srgbClr val="C00000"/>
                </a:solidFill>
                <a:latin typeface="微软雅黑" panose="020B0503020204020204" pitchFamily="34" charset="-122"/>
                <a:ea typeface="微软雅黑" panose="020B0503020204020204" pitchFamily="34" charset="-122"/>
              </a:rPr>
              <a:t>通过</a:t>
            </a:r>
            <a:r>
              <a:rPr lang="zh-CN" altLang="en-US" dirty="0" smtClean="0">
                <a:solidFill>
                  <a:srgbClr val="C00000"/>
                </a:solidFill>
                <a:latin typeface="微软雅黑" panose="020B0503020204020204" pitchFamily="34" charset="-122"/>
                <a:ea typeface="微软雅黑" panose="020B0503020204020204" pitchFamily="34" charset="-122"/>
              </a:rPr>
              <a:t>消息传递进行通信，比多处理器系统中的互连网络慢，</a:t>
            </a:r>
            <a:r>
              <a:rPr lang="zh-CN" altLang="en-US" dirty="0">
                <a:solidFill>
                  <a:srgbClr val="C00000"/>
                </a:solidFill>
                <a:latin typeface="微软雅黑" panose="020B0503020204020204" pitchFamily="34" charset="-122"/>
                <a:ea typeface="微软雅黑" panose="020B0503020204020204" pitchFamily="34" charset="-122"/>
              </a:rPr>
              <a:t>集群中信息访问为微秒级，多处理器中为纳秒</a:t>
            </a:r>
            <a:r>
              <a:rPr lang="zh-CN" altLang="en-US" dirty="0" smtClean="0">
                <a:solidFill>
                  <a:srgbClr val="C00000"/>
                </a:solidFill>
                <a:latin typeface="微软雅黑" panose="020B0503020204020204" pitchFamily="34" charset="-122"/>
                <a:ea typeface="微软雅黑" panose="020B0503020204020204" pitchFamily="34" charset="-122"/>
              </a:rPr>
              <a:t>级</a:t>
            </a:r>
            <a:r>
              <a:rPr lang="zh-CN" altLang="en-US" dirty="0">
                <a:solidFill>
                  <a:srgbClr val="C00000"/>
                </a:solidFill>
                <a:latin typeface="微软雅黑" panose="020B0503020204020204" pitchFamily="34" charset="-122"/>
                <a:ea typeface="微软雅黑" panose="020B0503020204020204" pitchFamily="34" charset="-122"/>
              </a:rPr>
              <a:t>。</a:t>
            </a: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ts val="2500"/>
              </a:lnSpc>
              <a:spcBef>
                <a:spcPts val="600"/>
              </a:spcBef>
            </a:pPr>
            <a:r>
              <a:rPr lang="zh-CN" altLang="en-US" dirty="0">
                <a:solidFill>
                  <a:srgbClr val="146C18"/>
                </a:solidFill>
                <a:latin typeface="微软雅黑" panose="020B0503020204020204" pitchFamily="34" charset="-122"/>
                <a:ea typeface="微软雅黑" panose="020B0503020204020204" pitchFamily="34" charset="-122"/>
              </a:rPr>
              <a:t>空间</a:t>
            </a:r>
            <a:r>
              <a:rPr lang="zh-CN" altLang="en-US" dirty="0" smtClean="0">
                <a:solidFill>
                  <a:srgbClr val="146C18"/>
                </a:solidFill>
                <a:latin typeface="微软雅黑" panose="020B0503020204020204" pitchFamily="34" charset="-122"/>
                <a:ea typeface="微软雅黑" panose="020B0503020204020204" pitchFamily="34" charset="-122"/>
              </a:rPr>
              <a:t>：</a:t>
            </a:r>
            <a:r>
              <a:rPr lang="zh-CN" altLang="en-US" dirty="0" smtClean="0">
                <a:solidFill>
                  <a:srgbClr val="C00000"/>
                </a:solidFill>
                <a:latin typeface="微软雅黑" panose="020B0503020204020204" pitchFamily="34" charset="-122"/>
                <a:ea typeface="微软雅黑" panose="020B0503020204020204" pitchFamily="34" charset="-122"/>
              </a:rPr>
              <a:t>集群在一个或多个房间甚至更大空间中，而多处理器通常在一个机箱</a:t>
            </a:r>
            <a:r>
              <a:rPr lang="zh-CN" altLang="en-US" dirty="0" smtClean="0">
                <a:solidFill>
                  <a:srgbClr val="C00000"/>
                </a:solidFill>
                <a:latin typeface="微软雅黑" panose="020B0503020204020204" pitchFamily="34" charset="-122"/>
                <a:ea typeface="微软雅黑" panose="020B0503020204020204" pitchFamily="34" charset="-122"/>
              </a:rPr>
              <a:t>中。</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应用广泛：</a:t>
            </a:r>
            <a:r>
              <a:rPr lang="zh-CN" altLang="en-US" dirty="0" smtClean="0">
                <a:solidFill>
                  <a:srgbClr val="C00000"/>
                </a:solidFill>
                <a:latin typeface="微软雅黑" panose="020B0503020204020204" pitchFamily="34" charset="-122"/>
                <a:ea typeface="微软雅黑" panose="020B0503020204020204" pitchFamily="34" charset="-122"/>
              </a:rPr>
              <a:t>数据库系统、文件服务器、</a:t>
            </a:r>
            <a:r>
              <a:rPr lang="en-US" altLang="zh-CN" dirty="0" smtClean="0">
                <a:solidFill>
                  <a:srgbClr val="C00000"/>
                </a:solidFill>
                <a:latin typeface="微软雅黑" panose="020B0503020204020204" pitchFamily="34" charset="-122"/>
                <a:ea typeface="微软雅黑" panose="020B0503020204020204" pitchFamily="34" charset="-122"/>
              </a:rPr>
              <a:t>Web</a:t>
            </a:r>
            <a:r>
              <a:rPr lang="zh-CN" altLang="en-US" dirty="0" smtClean="0">
                <a:solidFill>
                  <a:srgbClr val="C00000"/>
                </a:solidFill>
                <a:latin typeface="微软雅黑" panose="020B0503020204020204" pitchFamily="34" charset="-122"/>
                <a:ea typeface="微软雅黑" panose="020B0503020204020204" pitchFamily="34" charset="-122"/>
              </a:rPr>
              <a:t>服务器</a:t>
            </a:r>
            <a:r>
              <a:rPr lang="zh-CN" altLang="en-US" dirty="0" smtClean="0">
                <a:solidFill>
                  <a:srgbClr val="C00000"/>
                </a:solidFill>
                <a:latin typeface="微软雅黑" panose="020B0503020204020204" pitchFamily="34" charset="-122"/>
                <a:ea typeface="微软雅黑" panose="020B0503020204020204" pitchFamily="34" charset="-122"/>
              </a:rPr>
              <a:t>等。</a:t>
            </a:r>
            <a:endParaRPr lang="en-US" altLang="zh-CN" dirty="0" smtClean="0">
              <a:solidFill>
                <a:srgbClr val="C00000"/>
              </a:solidFill>
              <a:latin typeface="微软雅黑" panose="020B0503020204020204" pitchFamily="34" charset="-122"/>
              <a:ea typeface="微软雅黑" panose="020B0503020204020204" pitchFamily="34" charset="-122"/>
            </a:endParaRPr>
          </a:p>
        </p:txBody>
      </p:sp>
      <p:pic>
        <p:nvPicPr>
          <p:cNvPr id="3994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817813"/>
            <a:ext cx="688498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ChangeArrowheads="1"/>
          </p:cNvSpPr>
          <p:nvPr/>
        </p:nvSpPr>
        <p:spPr bwMode="auto">
          <a:xfrm>
            <a:off x="7134225" y="3044825"/>
            <a:ext cx="1871663"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ts val="2500"/>
              </a:lnSpc>
            </a:pPr>
            <a:r>
              <a:rPr lang="zh-CN" altLang="en-US" sz="1800">
                <a:solidFill>
                  <a:srgbClr val="FF0000"/>
                </a:solidFill>
                <a:latin typeface="微软雅黑" panose="020B0503020204020204" pitchFamily="34" charset="-122"/>
                <a:ea typeface="微软雅黑" panose="020B0503020204020204" pitchFamily="34" charset="-122"/>
              </a:rPr>
              <a:t>网卡</a:t>
            </a:r>
            <a:r>
              <a:rPr lang="zh-CN" altLang="en-US" sz="1800">
                <a:latin typeface="微软雅黑" panose="020B0503020204020204" pitchFamily="34" charset="-122"/>
                <a:ea typeface="微软雅黑" panose="020B0503020204020204" pitchFamily="34" charset="-122"/>
              </a:rPr>
              <a:t>中通常包含多个</a:t>
            </a:r>
            <a:r>
              <a:rPr lang="en-US" altLang="zh-CN" sz="1800">
                <a:solidFill>
                  <a:srgbClr val="C00000"/>
                </a:solidFill>
                <a:latin typeface="微软雅黑" panose="020B0503020204020204" pitchFamily="34" charset="-122"/>
                <a:ea typeface="微软雅黑" panose="020B0503020204020204" pitchFamily="34" charset="-122"/>
              </a:rPr>
              <a:t>DMA</a:t>
            </a:r>
            <a:r>
              <a:rPr lang="zh-CN" altLang="en-US" sz="1800">
                <a:solidFill>
                  <a:srgbClr val="C00000"/>
                </a:solidFill>
                <a:latin typeface="微软雅黑" panose="020B0503020204020204" pitchFamily="34" charset="-122"/>
                <a:ea typeface="微软雅黑" panose="020B0503020204020204" pitchFamily="34" charset="-122"/>
              </a:rPr>
              <a:t>通道</a:t>
            </a:r>
            <a:r>
              <a:rPr lang="zh-CN" altLang="en-US" sz="1800">
                <a:latin typeface="微软雅黑" panose="020B0503020204020204" pitchFamily="34" charset="-122"/>
                <a:ea typeface="微软雅黑" panose="020B0503020204020204" pitchFamily="34" charset="-122"/>
              </a:rPr>
              <a:t>或专门的</a:t>
            </a:r>
            <a:r>
              <a:rPr lang="en-US" altLang="zh-CN" sz="1800">
                <a:solidFill>
                  <a:srgbClr val="C00000"/>
                </a:solidFill>
                <a:latin typeface="微软雅黑" panose="020B0503020204020204" pitchFamily="34" charset="-122"/>
                <a:ea typeface="微软雅黑" panose="020B0503020204020204" pitchFamily="34" charset="-122"/>
              </a:rPr>
              <a:t>I/O</a:t>
            </a:r>
            <a:r>
              <a:rPr lang="zh-CN" altLang="en-US" sz="1800">
                <a:solidFill>
                  <a:srgbClr val="C00000"/>
                </a:solidFill>
                <a:latin typeface="微软雅黑" panose="020B0503020204020204" pitchFamily="34" charset="-122"/>
                <a:ea typeface="微软雅黑" panose="020B0503020204020204" pitchFamily="34" charset="-122"/>
              </a:rPr>
              <a:t>处理器</a:t>
            </a:r>
            <a:r>
              <a:rPr lang="en-US" altLang="zh-CN" sz="1800">
                <a:latin typeface="微软雅黑" panose="020B0503020204020204" pitchFamily="34" charset="-122"/>
                <a:ea typeface="微软雅黑" panose="020B0503020204020204" pitchFamily="34" charset="-122"/>
              </a:rPr>
              <a:t>.</a:t>
            </a:r>
          </a:p>
          <a:p>
            <a:pPr>
              <a:lnSpc>
                <a:spcPts val="2500"/>
              </a:lnSpc>
            </a:pPr>
            <a:endParaRPr lang="en-US" altLang="zh-CN" sz="1800">
              <a:latin typeface="微软雅黑" panose="020B0503020204020204" pitchFamily="34" charset="-122"/>
              <a:ea typeface="微软雅黑" panose="020B0503020204020204" pitchFamily="34" charset="-122"/>
            </a:endParaRPr>
          </a:p>
          <a:p>
            <a:pPr>
              <a:lnSpc>
                <a:spcPts val="2500"/>
              </a:lnSpc>
            </a:pPr>
            <a:r>
              <a:rPr lang="zh-CN" altLang="en-US" sz="1800">
                <a:solidFill>
                  <a:srgbClr val="FF0000"/>
                </a:solidFill>
                <a:latin typeface="微软雅黑" panose="020B0503020204020204" pitchFamily="34" charset="-122"/>
                <a:ea typeface="微软雅黑" panose="020B0503020204020204" pitchFamily="34" charset="-122"/>
              </a:rPr>
              <a:t>交换机</a:t>
            </a:r>
            <a:r>
              <a:rPr lang="zh-CN" altLang="en-US" sz="1800">
                <a:latin typeface="微软雅黑" panose="020B0503020204020204" pitchFamily="34" charset="-122"/>
                <a:ea typeface="微软雅黑" panose="020B0503020204020204" pitchFamily="34" charset="-122"/>
              </a:rPr>
              <a:t>可采用</a:t>
            </a:r>
            <a:r>
              <a:rPr lang="zh-CN" altLang="en-US" sz="1800">
                <a:solidFill>
                  <a:srgbClr val="C00000"/>
                </a:solidFill>
                <a:latin typeface="微软雅黑" panose="020B0503020204020204" pitchFamily="34" charset="-122"/>
                <a:ea typeface="微软雅黑" panose="020B0503020204020204" pitchFamily="34" charset="-122"/>
              </a:rPr>
              <a:t>分组交换</a:t>
            </a:r>
            <a:r>
              <a:rPr lang="zh-CN" altLang="en-US" sz="1800">
                <a:solidFill>
                  <a:schemeClr val="accent2"/>
                </a:solidFill>
                <a:latin typeface="微软雅黑" panose="020B0503020204020204" pitchFamily="34" charset="-122"/>
                <a:ea typeface="微软雅黑" panose="020B0503020204020204" pitchFamily="34" charset="-122"/>
              </a:rPr>
              <a:t>（将消息划分成更小的“分组”）</a:t>
            </a:r>
            <a:r>
              <a:rPr lang="zh-CN" altLang="en-US" sz="1800">
                <a:latin typeface="微软雅黑" panose="020B0503020204020204" pitchFamily="34" charset="-122"/>
                <a:ea typeface="微软雅黑" panose="020B0503020204020204" pitchFamily="34" charset="-122"/>
              </a:rPr>
              <a:t>和</a:t>
            </a:r>
            <a:r>
              <a:rPr lang="zh-CN" altLang="en-US" sz="1800">
                <a:solidFill>
                  <a:srgbClr val="C00000"/>
                </a:solidFill>
                <a:latin typeface="微软雅黑" panose="020B0503020204020204" pitchFamily="34" charset="-122"/>
                <a:ea typeface="微软雅黑" panose="020B0503020204020204" pitchFamily="34" charset="-122"/>
              </a:rPr>
              <a:t>电路交换</a:t>
            </a:r>
            <a:r>
              <a:rPr lang="zh-CN" altLang="en-US" sz="1800">
                <a:latin typeface="微软雅黑" panose="020B0503020204020204" pitchFamily="34" charset="-122"/>
                <a:ea typeface="微软雅黑" panose="020B0503020204020204" pitchFamily="34" charset="-122"/>
              </a:rPr>
              <a:t>两种机制</a:t>
            </a:r>
            <a:endParaRPr lang="en-US" altLang="zh-CN" sz="1800">
              <a:latin typeface="微软雅黑" panose="020B0503020204020204" pitchFamily="34" charset="-122"/>
              <a:ea typeface="微软雅黑" panose="020B0503020204020204" pitchFamily="34" charset="-122"/>
            </a:endParaRPr>
          </a:p>
        </p:txBody>
      </p:sp>
      <p:sp>
        <p:nvSpPr>
          <p:cNvPr id="3" name="矩形 2"/>
          <p:cNvSpPr>
            <a:spLocks noChangeArrowheads="1"/>
          </p:cNvSpPr>
          <p:nvPr/>
        </p:nvSpPr>
        <p:spPr bwMode="auto">
          <a:xfrm>
            <a:off x="2960688" y="5522913"/>
            <a:ext cx="1239837" cy="434975"/>
          </a:xfrm>
          <a:prstGeom prst="rect">
            <a:avLst/>
          </a:prstGeom>
          <a:solidFill>
            <a:schemeClr val="accent1">
              <a:alpha val="18823"/>
            </a:schemeClr>
          </a:solidFill>
          <a:ln w="12700" algn="ctr">
            <a:solidFill>
              <a:schemeClr val="tx1"/>
            </a:solidFill>
            <a:round/>
            <a:headEnd/>
            <a:tailEnd/>
          </a:ln>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 name="文本框 3"/>
          <p:cNvSpPr txBox="1">
            <a:spLocks noChangeArrowheads="1"/>
          </p:cNvSpPr>
          <p:nvPr/>
        </p:nvSpPr>
        <p:spPr bwMode="auto">
          <a:xfrm>
            <a:off x="2301875" y="2716213"/>
            <a:ext cx="2943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a:latin typeface="微软雅黑" panose="020B0503020204020204" pitchFamily="34" charset="-122"/>
                <a:ea typeface="微软雅黑" panose="020B0503020204020204" pitchFamily="34" charset="-122"/>
              </a:rPr>
              <a:t>在节点间交换消息（报文）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4707">
                                            <p:txEl>
                                              <p:pRg st="0" end="0"/>
                                            </p:txEl>
                                          </p:spTgt>
                                        </p:tgtEl>
                                        <p:attrNameLst>
                                          <p:attrName>style.visibility</p:attrName>
                                        </p:attrNameLst>
                                      </p:cBhvr>
                                      <p:to>
                                        <p:strVal val="visible"/>
                                      </p:to>
                                    </p:set>
                                    <p:animEffect transition="in" filter="blinds(horizontal)">
                                      <p:cBhvr>
                                        <p:cTn id="7" dur="500"/>
                                        <p:tgtEl>
                                          <p:spTgt spid="584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4707">
                                            <p:txEl>
                                              <p:pRg st="1" end="1"/>
                                            </p:txEl>
                                          </p:spTgt>
                                        </p:tgtEl>
                                        <p:attrNameLst>
                                          <p:attrName>style.visibility</p:attrName>
                                        </p:attrNameLst>
                                      </p:cBhvr>
                                      <p:to>
                                        <p:strVal val="visible"/>
                                      </p:to>
                                    </p:set>
                                    <p:animEffect transition="in" filter="blinds(horizontal)">
                                      <p:cBhvr>
                                        <p:cTn id="12" dur="500"/>
                                        <p:tgtEl>
                                          <p:spTgt spid="5847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7" dur="500"/>
                                        <p:tgtEl>
                                          <p:spTgt spid="5847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39940"/>
                                        </p:tgtEl>
                                        <p:attrNameLst>
                                          <p:attrName>style.visibility</p:attrName>
                                        </p:attrNameLst>
                                      </p:cBhvr>
                                      <p:to>
                                        <p:strVal val="visible"/>
                                      </p:to>
                                    </p:set>
                                    <p:animEffect transition="in" filter="randombar(horizontal)">
                                      <p:cBhvr>
                                        <p:cTn id="22" dur="500"/>
                                        <p:tgtEl>
                                          <p:spTgt spid="399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2BE56286-F5B9-403D-9308-F500112238C3}"/>
              </a:ext>
            </a:extLst>
          </p:cNvPr>
          <p:cNvSpPr>
            <a:spLocks noGrp="1"/>
          </p:cNvSpPr>
          <p:nvPr>
            <p:ph type="title" idx="4294967295"/>
          </p:nvPr>
        </p:nvSpPr>
        <p:spPr>
          <a:xfrm>
            <a:off x="0" y="139700"/>
            <a:ext cx="9144000" cy="426142"/>
          </a:xfrm>
        </p:spPr>
        <p:txBody>
          <a:bodyPr/>
          <a:lstStyle/>
          <a:p>
            <a:pPr eaLnBrk="1" hangingPunct="1">
              <a:defRPr/>
            </a:pPr>
            <a:r>
              <a:rPr lang="zh-CN" altLang="en-US" dirty="0">
                <a:solidFill>
                  <a:srgbClr val="CC0000"/>
                </a:solidFill>
                <a:effectLst>
                  <a:outerShdw blurRad="38100" dist="38100" dir="2700000" algn="tl">
                    <a:srgbClr val="C0C0C0"/>
                  </a:outerShdw>
                </a:effectLst>
                <a:ea typeface="宋体" panose="02010600030101010101" pitchFamily="2" charset="-122"/>
              </a:rPr>
              <a:t>集群举例</a:t>
            </a:r>
            <a:r>
              <a:rPr lang="zh-CN" altLang="en-US" dirty="0" smtClean="0">
                <a:solidFill>
                  <a:srgbClr val="CC0000"/>
                </a:solidFill>
                <a:effectLst>
                  <a:outerShdw blurRad="38100" dist="38100" dir="2700000" algn="tl">
                    <a:srgbClr val="C0C0C0"/>
                  </a:outerShdw>
                </a:effectLst>
                <a:ea typeface="宋体" panose="02010600030101010101" pitchFamily="2" charset="-122"/>
              </a:rPr>
              <a:t>：谷歌的俄勒冈数据中心</a:t>
            </a:r>
            <a:r>
              <a:rPr lang="en-US" altLang="zh-CN" sz="2400" dirty="0" smtClean="0">
                <a:solidFill>
                  <a:srgbClr val="CC0000"/>
                </a:solidFill>
                <a:effectLst>
                  <a:outerShdw blurRad="38100" dist="38100" dir="2700000" algn="tl">
                    <a:srgbClr val="C0C0C0"/>
                  </a:outerShdw>
                </a:effectLst>
                <a:ea typeface="宋体" panose="02010600030101010101" pitchFamily="2" charset="-122"/>
              </a:rPr>
              <a:t>Google’s </a:t>
            </a:r>
            <a:r>
              <a:rPr lang="en-US" altLang="zh-CN" sz="2400" dirty="0">
                <a:solidFill>
                  <a:srgbClr val="CC0000"/>
                </a:solidFill>
                <a:effectLst>
                  <a:outerShdw blurRad="38100" dist="38100" dir="2700000" algn="tl">
                    <a:srgbClr val="C0C0C0"/>
                  </a:outerShdw>
                </a:effectLst>
                <a:ea typeface="宋体" panose="02010600030101010101" pitchFamily="2" charset="-122"/>
              </a:rPr>
              <a:t>Oregon WSC</a:t>
            </a:r>
          </a:p>
        </p:txBody>
      </p:sp>
      <p:sp>
        <p:nvSpPr>
          <p:cNvPr id="58371" name="Slide Number Placeholder 2"/>
          <p:cNvSpPr txBox="1">
            <a:spLocks noGrp="1"/>
          </p:cNvSpPr>
          <p:nvPr/>
        </p:nvSpPr>
        <p:spPr bwMode="auto">
          <a:xfrm>
            <a:off x="6561138" y="59213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pPr algn="r"/>
            <a:fld id="{72E0442E-6D21-4A3C-B30A-C31908A92B33}" type="slidenum">
              <a:rPr lang="en-US" altLang="zh-CN" sz="1200">
                <a:solidFill>
                  <a:srgbClr val="898989"/>
                </a:solidFill>
                <a:latin typeface="Arial" panose="020B0604020202020204" pitchFamily="34" charset="0"/>
                <a:ea typeface="宋体" panose="02010600030101010101" pitchFamily="2" charset="-122"/>
              </a:rPr>
              <a:pPr algn="r"/>
              <a:t>18</a:t>
            </a:fld>
            <a:endParaRPr lang="en-US" altLang="zh-CN" sz="1200">
              <a:solidFill>
                <a:srgbClr val="898989"/>
              </a:solidFill>
              <a:latin typeface="Arial" panose="020B0604020202020204" pitchFamily="34" charset="0"/>
              <a:ea typeface="宋体" panose="02010600030101010101" pitchFamily="2" charset="-122"/>
            </a:endParaRPr>
          </a:p>
        </p:txBody>
      </p:sp>
      <p:pic>
        <p:nvPicPr>
          <p:cNvPr id="5837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588" y="635000"/>
            <a:ext cx="8764587"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513" y="3768725"/>
            <a:ext cx="5791200"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84138" y="3768725"/>
            <a:ext cx="5486400" cy="2441575"/>
            <a:chOff x="0" y="2926"/>
            <a:chExt cx="3456" cy="1538"/>
          </a:xfrm>
        </p:grpSpPr>
        <p:pic>
          <p:nvPicPr>
            <p:cNvPr id="5837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26"/>
              <a:ext cx="2050" cy="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0" name="Rectangle 8"/>
            <p:cNvSpPr>
              <a:spLocks noChangeArrowheads="1"/>
            </p:cNvSpPr>
            <p:nvPr/>
          </p:nvSpPr>
          <p:spPr bwMode="auto">
            <a:xfrm>
              <a:off x="3024" y="3696"/>
              <a:ext cx="432" cy="432"/>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a:latin typeface="Calibri" panose="020F0502020204030204" pitchFamily="34" charset="0"/>
                <a:ea typeface="宋体" panose="02010600030101010101" pitchFamily="2" charset="-122"/>
              </a:endParaRPr>
            </a:p>
          </p:txBody>
        </p:sp>
        <p:sp>
          <p:nvSpPr>
            <p:cNvPr id="58381" name="Line 9"/>
            <p:cNvSpPr>
              <a:spLocks noChangeShapeType="1"/>
            </p:cNvSpPr>
            <p:nvPr/>
          </p:nvSpPr>
          <p:spPr bwMode="auto">
            <a:xfrm flipH="1" flipV="1">
              <a:off x="1872" y="3744"/>
              <a:ext cx="1152" cy="1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8375" name="Date Placeholder 11"/>
          <p:cNvSpPr txBox="1">
            <a:spLocks noGrp="1"/>
          </p:cNvSpPr>
          <p:nvPr/>
        </p:nvSpPr>
        <p:spPr bwMode="auto">
          <a:xfrm>
            <a:off x="465138" y="59213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fld id="{052182C5-5AC2-4AFB-888D-0D4A2BC3E7EE}" type="datetime1">
              <a:rPr lang="en-US" altLang="zh-CN" sz="1200">
                <a:solidFill>
                  <a:srgbClr val="898989"/>
                </a:solidFill>
                <a:latin typeface="Arial" panose="020B0604020202020204" pitchFamily="34" charset="0"/>
                <a:ea typeface="宋体" panose="02010600030101010101" pitchFamily="2" charset="-122"/>
              </a:rPr>
              <a:pPr/>
              <a:t>11/28/2024</a:t>
            </a:fld>
            <a:endParaRPr lang="en-US" altLang="zh-CN" sz="1200">
              <a:solidFill>
                <a:srgbClr val="898989"/>
              </a:solidFill>
              <a:latin typeface="Arial" panose="020B0604020202020204" pitchFamily="34" charset="0"/>
              <a:ea typeface="宋体" panose="02010600030101010101" pitchFamily="2" charset="-122"/>
            </a:endParaRPr>
          </a:p>
        </p:txBody>
      </p:sp>
      <p:sp>
        <p:nvSpPr>
          <p:cNvPr id="13" name="Footer Placeholder 12">
            <a:extLst>
              <a:ext uri="{FF2B5EF4-FFF2-40B4-BE49-F238E27FC236}">
                <a16:creationId xmlns:a16="http://schemas.microsoft.com/office/drawing/2014/main" id="{1B0CD2D5-8728-4FA5-B6B4-0C7991139F48}"/>
              </a:ext>
            </a:extLst>
          </p:cNvPr>
          <p:cNvSpPr txBox="1">
            <a:spLocks noGrp="1"/>
          </p:cNvSpPr>
          <p:nvPr/>
        </p:nvSpPr>
        <p:spPr>
          <a:xfrm>
            <a:off x="3132138" y="5921375"/>
            <a:ext cx="2895600" cy="365125"/>
          </a:xfrm>
          <a:prstGeom prst="rect">
            <a:avLst/>
          </a:prstGeom>
          <a:noFill/>
        </p:spPr>
        <p:txBody>
          <a:bodyPr anchor="ctr"/>
          <a:lstStyle/>
          <a:p>
            <a:pPr algn="ctr" defTabSz="457200" fontAlgn="auto">
              <a:spcBef>
                <a:spcPts val="0"/>
              </a:spcBef>
              <a:spcAft>
                <a:spcPts val="0"/>
              </a:spcAft>
              <a:defRPr/>
            </a:pPr>
            <a:r>
              <a:rPr lang="en-US" sz="1200">
                <a:solidFill>
                  <a:schemeClr val="tx1">
                    <a:tint val="75000"/>
                  </a:schemeClr>
                </a:solidFill>
                <a:latin typeface="+mn-lt"/>
              </a:rPr>
              <a:t>Spring 2012 -- Lecture #1</a:t>
            </a:r>
          </a:p>
        </p:txBody>
      </p:sp>
      <p:sp>
        <p:nvSpPr>
          <p:cNvPr id="58377" name="Text Box 12"/>
          <p:cNvSpPr txBox="1">
            <a:spLocks noChangeArrowheads="1"/>
          </p:cNvSpPr>
          <p:nvPr/>
        </p:nvSpPr>
        <p:spPr bwMode="auto">
          <a:xfrm>
            <a:off x="255588" y="841375"/>
            <a:ext cx="640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sz="2800" dirty="0">
                <a:solidFill>
                  <a:srgbClr val="CC0000"/>
                </a:solidFill>
                <a:ea typeface="宋体" panose="02010600030101010101" pitchFamily="2" charset="-122"/>
              </a:rPr>
              <a:t>WSC</a:t>
            </a:r>
            <a:r>
              <a:rPr lang="en-US" altLang="zh-CN" sz="2800" dirty="0">
                <a:solidFill>
                  <a:srgbClr val="0000FF"/>
                </a:solidFill>
                <a:ea typeface="宋体" panose="02010600030101010101" pitchFamily="2" charset="-122"/>
              </a:rPr>
              <a:t>: </a:t>
            </a:r>
            <a:r>
              <a:rPr lang="en-US" altLang="zh-CN" sz="2800" dirty="0">
                <a:solidFill>
                  <a:srgbClr val="CC0000"/>
                </a:solidFill>
                <a:ea typeface="宋体" panose="02010600030101010101" pitchFamily="2" charset="-122"/>
              </a:rPr>
              <a:t>W</a:t>
            </a:r>
            <a:r>
              <a:rPr lang="en-US" altLang="zh-CN" sz="2800" dirty="0">
                <a:solidFill>
                  <a:srgbClr val="0000FF"/>
                </a:solidFill>
                <a:ea typeface="宋体" panose="02010600030101010101" pitchFamily="2" charset="-122"/>
              </a:rPr>
              <a:t>arehouse </a:t>
            </a:r>
            <a:r>
              <a:rPr lang="en-US" altLang="zh-CN" sz="2800" dirty="0">
                <a:solidFill>
                  <a:srgbClr val="CC0000"/>
                </a:solidFill>
                <a:ea typeface="宋体" panose="02010600030101010101" pitchFamily="2" charset="-122"/>
              </a:rPr>
              <a:t>S</a:t>
            </a:r>
            <a:r>
              <a:rPr lang="en-US" altLang="zh-CN" sz="2800" dirty="0">
                <a:solidFill>
                  <a:srgbClr val="0000FF"/>
                </a:solidFill>
                <a:ea typeface="宋体" panose="02010600030101010101" pitchFamily="2" charset="-122"/>
              </a:rPr>
              <a:t>cale </a:t>
            </a:r>
            <a:r>
              <a:rPr lang="en-US" altLang="zh-CN" sz="2800" dirty="0">
                <a:solidFill>
                  <a:srgbClr val="CC0000"/>
                </a:solidFill>
                <a:ea typeface="宋体" panose="02010600030101010101" pitchFamily="2" charset="-122"/>
              </a:rPr>
              <a:t>C</a:t>
            </a:r>
            <a:r>
              <a:rPr lang="en-US" altLang="zh-CN" sz="2800" dirty="0">
                <a:solidFill>
                  <a:srgbClr val="0000FF"/>
                </a:solidFill>
                <a:ea typeface="宋体" panose="02010600030101010101" pitchFamily="2" charset="-122"/>
              </a:rPr>
              <a:t>omputer</a:t>
            </a:r>
            <a:endParaRPr lang="zh-CN" altLang="en-US" sz="2800" dirty="0">
              <a:solidFill>
                <a:srgbClr val="0000FF"/>
              </a:solidFill>
              <a:ea typeface="宋体" panose="02010600030101010101" pitchFamily="2" charset="-122"/>
            </a:endParaRPr>
          </a:p>
        </p:txBody>
      </p:sp>
      <p:sp>
        <p:nvSpPr>
          <p:cNvPr id="19469" name="Rectangle 13"/>
          <p:cNvSpPr>
            <a:spLocks noChangeArrowheads="1"/>
          </p:cNvSpPr>
          <p:nvPr/>
        </p:nvSpPr>
        <p:spPr bwMode="auto">
          <a:xfrm>
            <a:off x="5349875" y="1585913"/>
            <a:ext cx="3543300" cy="280076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2200" dirty="0">
                <a:solidFill>
                  <a:schemeClr val="bg1"/>
                </a:solidFill>
                <a:latin typeface="黑体" panose="02010609060101010101" pitchFamily="49" charset="-122"/>
                <a:ea typeface="黑体" panose="02010609060101010101" pitchFamily="49" charset="-122"/>
              </a:rPr>
              <a:t>Google</a:t>
            </a:r>
            <a:r>
              <a:rPr lang="zh-CN" altLang="en-US" sz="2200" dirty="0">
                <a:solidFill>
                  <a:schemeClr val="bg1"/>
                </a:solidFill>
                <a:latin typeface="黑体" panose="02010609060101010101" pitchFamily="49" charset="-122"/>
                <a:ea typeface="黑体" panose="02010609060101010101" pitchFamily="49" charset="-122"/>
              </a:rPr>
              <a:t>共有几十个数据中心，除美国有二、三十个数据中心以外，在欧洲有十几</a:t>
            </a:r>
            <a:r>
              <a:rPr lang="zh-CN" altLang="en-US" sz="2200" dirty="0" smtClean="0">
                <a:solidFill>
                  <a:schemeClr val="bg1"/>
                </a:solidFill>
                <a:latin typeface="黑体" panose="02010609060101010101" pitchFamily="49" charset="-122"/>
                <a:ea typeface="黑体" panose="02010609060101010101" pitchFamily="49" charset="-122"/>
              </a:rPr>
              <a:t>个。</a:t>
            </a:r>
            <a:r>
              <a:rPr lang="zh-CN" altLang="en-US" sz="2200" dirty="0">
                <a:solidFill>
                  <a:schemeClr val="bg1"/>
                </a:solidFill>
                <a:latin typeface="黑体" panose="02010609060101010101" pitchFamily="49" charset="-122"/>
                <a:ea typeface="黑体" panose="02010609060101010101" pitchFamily="49" charset="-122"/>
              </a:rPr>
              <a:t>一个数据中心造价高达几亿美元，耗电量达几十到上百兆瓦。多建于水资源充沛和电能廉价之地。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9"/>
                                        </p:tgtEl>
                                        <p:attrNameLst>
                                          <p:attrName>style.visibility</p:attrName>
                                        </p:attrNameLst>
                                      </p:cBhvr>
                                      <p:to>
                                        <p:strVal val="visible"/>
                                      </p:to>
                                    </p:set>
                                    <p:animEffect transition="in" filter="blinds(horizontal)">
                                      <p:cBhvr>
                                        <p:cTn id="12" dur="500"/>
                                        <p:tgtEl>
                                          <p:spTgt spid="19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7AA61A7F-859C-40CD-9225-41654C6DE049}"/>
              </a:ext>
            </a:extLst>
          </p:cNvPr>
          <p:cNvSpPr>
            <a:spLocks noGrp="1"/>
          </p:cNvSpPr>
          <p:nvPr>
            <p:ph type="title" idx="4294967295"/>
          </p:nvPr>
        </p:nvSpPr>
        <p:spPr>
          <a:xfrm>
            <a:off x="157163" y="131763"/>
            <a:ext cx="8229600" cy="1143000"/>
          </a:xfrm>
        </p:spPr>
        <p:txBody>
          <a:bodyPr/>
          <a:lstStyle/>
          <a:p>
            <a:pPr eaLnBrk="1" hangingPunct="1">
              <a:defRPr/>
            </a:pPr>
            <a:r>
              <a:rPr lang="en-US" altLang="zh-CN" sz="3600" dirty="0">
                <a:solidFill>
                  <a:srgbClr val="CC0000"/>
                </a:solidFill>
                <a:effectLst>
                  <a:outerShdw blurRad="38100" dist="38100" dir="2700000" algn="tl">
                    <a:srgbClr val="C0C0C0"/>
                  </a:outerShdw>
                </a:effectLst>
                <a:ea typeface="黑体" pitchFamily="49" charset="-122"/>
              </a:rPr>
              <a:t>Containers in WSCs</a:t>
            </a:r>
            <a:br>
              <a:rPr lang="en-US" altLang="zh-CN" sz="3600" dirty="0">
                <a:solidFill>
                  <a:srgbClr val="CC0000"/>
                </a:solidFill>
                <a:effectLst>
                  <a:outerShdw blurRad="38100" dist="38100" dir="2700000" algn="tl">
                    <a:srgbClr val="C0C0C0"/>
                  </a:outerShdw>
                </a:effectLst>
                <a:ea typeface="黑体" pitchFamily="49" charset="-122"/>
              </a:rPr>
            </a:br>
            <a:r>
              <a:rPr lang="zh-CN" altLang="en-US" sz="3600" dirty="0">
                <a:solidFill>
                  <a:srgbClr val="CC0000"/>
                </a:solidFill>
                <a:effectLst>
                  <a:outerShdw blurRad="38100" dist="38100" dir="2700000" algn="tl">
                    <a:srgbClr val="C0C0C0"/>
                  </a:outerShdw>
                </a:effectLst>
                <a:ea typeface="黑体" pitchFamily="49" charset="-122"/>
              </a:rPr>
              <a:t>（数据中心内的集装箱）</a:t>
            </a:r>
          </a:p>
        </p:txBody>
      </p:sp>
      <p:sp>
        <p:nvSpPr>
          <p:cNvPr id="60419" name="Date Placeholder 3"/>
          <p:cNvSpPr txBox="1">
            <a:spLocks noGrp="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fld id="{498E57D9-C467-48BE-A0D2-311073DA8505}" type="datetime1">
              <a:rPr lang="en-US" altLang="zh-CN" sz="1200">
                <a:solidFill>
                  <a:srgbClr val="898989"/>
                </a:solidFill>
                <a:latin typeface="Arial" panose="020B0604020202020204" pitchFamily="34" charset="0"/>
                <a:ea typeface="宋体" panose="02010600030101010101" pitchFamily="2" charset="-122"/>
              </a:rPr>
              <a:pPr/>
              <a:t>11/28/2024</a:t>
            </a:fld>
            <a:endParaRPr lang="en-US" altLang="zh-CN" sz="1200">
              <a:solidFill>
                <a:srgbClr val="898989"/>
              </a:solidFill>
              <a:latin typeface="Arial" panose="020B0604020202020204" pitchFamily="34" charset="0"/>
              <a:ea typeface="宋体" panose="02010600030101010101" pitchFamily="2" charset="-122"/>
            </a:endParaRPr>
          </a:p>
        </p:txBody>
      </p:sp>
      <p:pic>
        <p:nvPicPr>
          <p:cNvPr id="6042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9688" y="1778000"/>
            <a:ext cx="39100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3525" y="1820863"/>
            <a:ext cx="4532313"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TextBox 8"/>
          <p:cNvSpPr txBox="1">
            <a:spLocks noChangeArrowheads="1"/>
          </p:cNvSpPr>
          <p:nvPr/>
        </p:nvSpPr>
        <p:spPr bwMode="auto">
          <a:xfrm>
            <a:off x="1830388" y="1262063"/>
            <a:ext cx="2260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3000">
                <a:ea typeface="黑体" panose="02010609060101010101" pitchFamily="49" charset="-122"/>
              </a:rPr>
              <a:t>WSC</a:t>
            </a:r>
            <a:r>
              <a:rPr lang="zh-CN" altLang="en-US" sz="3000">
                <a:ea typeface="黑体" panose="02010609060101010101" pitchFamily="49" charset="-122"/>
              </a:rPr>
              <a:t>内部</a:t>
            </a:r>
          </a:p>
        </p:txBody>
      </p:sp>
      <p:sp>
        <p:nvSpPr>
          <p:cNvPr id="60424" name="TextBox 9"/>
          <p:cNvSpPr txBox="1">
            <a:spLocks noChangeArrowheads="1"/>
          </p:cNvSpPr>
          <p:nvPr/>
        </p:nvSpPr>
        <p:spPr bwMode="auto">
          <a:xfrm>
            <a:off x="6137275" y="1222375"/>
            <a:ext cx="2089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3000">
                <a:ea typeface="黑体" panose="02010609060101010101" pitchFamily="49" charset="-122"/>
              </a:rPr>
              <a:t>集装箱内部</a:t>
            </a:r>
          </a:p>
        </p:txBody>
      </p:sp>
      <p:sp>
        <p:nvSpPr>
          <p:cNvPr id="21513" name="Rectangle 9"/>
          <p:cNvSpPr>
            <a:spLocks noChangeArrowheads="1"/>
          </p:cNvSpPr>
          <p:nvPr/>
        </p:nvSpPr>
        <p:spPr bwMode="auto">
          <a:xfrm>
            <a:off x="144410" y="2199424"/>
            <a:ext cx="2205584" cy="212365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2200" dirty="0">
                <a:solidFill>
                  <a:schemeClr val="bg1"/>
                </a:solidFill>
                <a:latin typeface="黑体" panose="02010609060101010101" pitchFamily="49" charset="-122"/>
                <a:ea typeface="黑体" panose="02010609060101010101" pitchFamily="49" charset="-122"/>
              </a:rPr>
              <a:t>Google</a:t>
            </a:r>
            <a:r>
              <a:rPr lang="zh-CN" altLang="en-US" sz="2200" dirty="0">
                <a:solidFill>
                  <a:schemeClr val="bg1"/>
                </a:solidFill>
                <a:latin typeface="黑体" panose="02010609060101010101" pitchFamily="49" charset="-122"/>
                <a:ea typeface="黑体" panose="02010609060101010101" pitchFamily="49" charset="-122"/>
              </a:rPr>
              <a:t>用运输集装箱来存放服务器及冷却设备</a:t>
            </a:r>
            <a:r>
              <a:rPr lang="zh-CN" altLang="en-US" sz="2200" dirty="0" smtClean="0">
                <a:solidFill>
                  <a:schemeClr val="bg1"/>
                </a:solidFill>
                <a:latin typeface="黑体" panose="02010609060101010101" pitchFamily="49" charset="-122"/>
                <a:ea typeface="黑体" panose="02010609060101010101" pitchFamily="49" charset="-122"/>
              </a:rPr>
              <a:t>，耗电可以大大减少。</a:t>
            </a:r>
            <a:r>
              <a:rPr lang="zh-CN" altLang="en-US" sz="2200" dirty="0">
                <a:solidFill>
                  <a:schemeClr val="bg1"/>
                </a:solidFill>
                <a:latin typeface="黑体" panose="02010609060101010101" pitchFamily="49" charset="-122"/>
                <a:ea typeface="黑体" panose="02010609060101010101" pitchFamily="49" charset="-122"/>
              </a:rPr>
              <a:t>集装箱之间</a:t>
            </a:r>
            <a:r>
              <a:rPr lang="zh-CN" altLang="en-US" sz="2200" dirty="0" smtClean="0">
                <a:solidFill>
                  <a:schemeClr val="bg1"/>
                </a:solidFill>
                <a:latin typeface="黑体" panose="02010609060101010101" pitchFamily="49" charset="-122"/>
                <a:ea typeface="黑体" panose="02010609060101010101" pitchFamily="49" charset="-122"/>
              </a:rPr>
              <a:t>互联。</a:t>
            </a:r>
            <a:endParaRPr lang="zh-CN" altLang="en-US" sz="2200" dirty="0">
              <a:solidFill>
                <a:schemeClr val="bg1"/>
              </a:solidFill>
              <a:latin typeface="黑体" panose="02010609060101010101" pitchFamily="49" charset="-122"/>
              <a:ea typeface="黑体" panose="02010609060101010101" pitchFamily="49" charset="-122"/>
            </a:endParaRPr>
          </a:p>
        </p:txBody>
      </p:sp>
      <p:sp>
        <p:nvSpPr>
          <p:cNvPr id="21514" name="Rectangle 10"/>
          <p:cNvSpPr>
            <a:spLocks noChangeArrowheads="1"/>
          </p:cNvSpPr>
          <p:nvPr/>
        </p:nvSpPr>
        <p:spPr bwMode="auto">
          <a:xfrm>
            <a:off x="2779713" y="3916194"/>
            <a:ext cx="2063750" cy="14465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2200" dirty="0" smtClean="0">
                <a:solidFill>
                  <a:schemeClr val="bg1"/>
                </a:solidFill>
                <a:latin typeface="黑体" panose="02010609060101010101" pitchFamily="49" charset="-122"/>
                <a:ea typeface="黑体" panose="02010609060101010101" pitchFamily="49" charset="-122"/>
              </a:rPr>
              <a:t>集装箱里面</a:t>
            </a:r>
            <a:r>
              <a:rPr lang="zh-CN" altLang="en-US" sz="2200" dirty="0">
                <a:solidFill>
                  <a:schemeClr val="bg1"/>
                </a:solidFill>
                <a:latin typeface="黑体" panose="02010609060101010101" pitchFamily="49" charset="-122"/>
                <a:ea typeface="黑体" panose="02010609060101010101" pitchFamily="49" charset="-122"/>
              </a:rPr>
              <a:t>有很多机柜，构成机柜阵列，也称为集群。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13"/>
                                        </p:tgtEl>
                                        <p:attrNameLst>
                                          <p:attrName>style.visibility</p:attrName>
                                        </p:attrNameLst>
                                      </p:cBhvr>
                                      <p:to>
                                        <p:strVal val="visible"/>
                                      </p:to>
                                    </p:set>
                                    <p:animEffect transition="in" filter="blinds(horizontal)">
                                      <p:cBhvr>
                                        <p:cTn id="7" dur="500"/>
                                        <p:tgtEl>
                                          <p:spTgt spid="215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14"/>
                                        </p:tgtEl>
                                        <p:attrNameLst>
                                          <p:attrName>style.visibility</p:attrName>
                                        </p:attrNameLst>
                                      </p:cBhvr>
                                      <p:to>
                                        <p:strVal val="visible"/>
                                      </p:to>
                                    </p:set>
                                    <p:animEffect transition="in" filter="blinds(horizontal)">
                                      <p:cBhvr>
                                        <p:cTn id="12" dur="5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animBg="1"/>
      <p:bldP spid="215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1423904" y="1780853"/>
            <a:ext cx="5842000" cy="943848"/>
          </a:xfrm>
        </p:spPr>
        <p:txBody>
          <a:bodyPr/>
          <a:lstStyle/>
          <a:p>
            <a:pPr lvl="1">
              <a:lnSpc>
                <a:spcPct val="100000"/>
              </a:lnSpc>
              <a:spcBef>
                <a:spcPts val="1200"/>
              </a:spcBef>
            </a:pPr>
            <a:r>
              <a:rPr lang="zh-CN" altLang="en-US" sz="2400" dirty="0" smtClean="0">
                <a:latin typeface="微软雅黑" panose="020B0503020204020204" pitchFamily="34" charset="-122"/>
                <a:ea typeface="微软雅黑" panose="020B0503020204020204" pitchFamily="34" charset="-122"/>
              </a:rPr>
              <a:t>并行处理的主要技术问题</a:t>
            </a:r>
          </a:p>
          <a:p>
            <a:pPr lvl="1">
              <a:lnSpc>
                <a:spcPct val="100000"/>
              </a:lnSpc>
              <a:spcBef>
                <a:spcPts val="1200"/>
              </a:spcBef>
            </a:pPr>
            <a:r>
              <a:rPr lang="zh-CN" altLang="en-US" sz="2400" dirty="0" smtClean="0">
                <a:latin typeface="微软雅黑" panose="020B0503020204020204" pitchFamily="34" charset="-122"/>
                <a:ea typeface="微软雅黑" panose="020B0503020204020204" pitchFamily="34" charset="-122"/>
              </a:rPr>
              <a:t>并行处理系统的分类</a:t>
            </a:r>
          </a:p>
        </p:txBody>
      </p:sp>
      <p:sp>
        <p:nvSpPr>
          <p:cNvPr id="7172" name="Text Box 4"/>
          <p:cNvSpPr txBox="1">
            <a:spLocks noChangeArrowheads="1"/>
          </p:cNvSpPr>
          <p:nvPr/>
        </p:nvSpPr>
        <p:spPr bwMode="auto">
          <a:xfrm>
            <a:off x="2300456" y="1115259"/>
            <a:ext cx="34666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800" dirty="0">
                <a:solidFill>
                  <a:schemeClr val="accent1"/>
                </a:solidFill>
                <a:ea typeface="宋体" panose="02010600030101010101" pitchFamily="2" charset="-122"/>
              </a:rPr>
              <a:t>主    要    内    容</a:t>
            </a:r>
          </a:p>
        </p:txBody>
      </p:sp>
      <p:sp>
        <p:nvSpPr>
          <p:cNvPr id="2" name="标题 1"/>
          <p:cNvSpPr>
            <a:spLocks noGrp="1"/>
          </p:cNvSpPr>
          <p:nvPr>
            <p:ph type="title"/>
          </p:nvPr>
        </p:nvSpPr>
        <p:spPr>
          <a:xfrm>
            <a:off x="800100" y="171896"/>
            <a:ext cx="8343900" cy="800989"/>
          </a:xfrm>
        </p:spPr>
        <p:txBody>
          <a:bodyPr/>
          <a:lstStyle/>
          <a:p>
            <a:r>
              <a:rPr lang="en-US" altLang="zh-CN" dirty="0" smtClean="0">
                <a:latin typeface="微软雅黑" panose="020B0503020204020204" pitchFamily="34" charset="-122"/>
                <a:ea typeface="微软雅黑" panose="020B0503020204020204" pitchFamily="34" charset="-122"/>
              </a:rPr>
              <a:t>9.1  </a:t>
            </a:r>
            <a:r>
              <a:rPr lang="zh-CN" altLang="en-US" dirty="0" smtClean="0">
                <a:latin typeface="微软雅黑" panose="020B0503020204020204" pitchFamily="34" charset="-122"/>
                <a:ea typeface="微软雅黑" panose="020B0503020204020204" pitchFamily="34" charset="-122"/>
              </a:rPr>
              <a:t>并行处理</a:t>
            </a:r>
            <a:r>
              <a:rPr lang="zh-CN" altLang="en-US" dirty="0">
                <a:latin typeface="微软雅黑" panose="020B0503020204020204" pitchFamily="34" charset="-122"/>
                <a:ea typeface="微软雅黑" panose="020B0503020204020204" pitchFamily="34" charset="-122"/>
              </a:rPr>
              <a:t>系统概述</a:t>
            </a:r>
            <a:br>
              <a:rPr lang="zh-CN" altLang="en-US" dirty="0">
                <a:latin typeface="微软雅黑" panose="020B0503020204020204" pitchFamily="34" charset="-122"/>
                <a:ea typeface="微软雅黑" panose="020B0503020204020204" pitchFamily="34" charset="-122"/>
              </a:rPr>
            </a:b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C8CE6234-4B4D-417E-AE2C-FD2413A08A7C}"/>
              </a:ext>
            </a:extLst>
          </p:cNvPr>
          <p:cNvSpPr>
            <a:spLocks noGrp="1"/>
          </p:cNvSpPr>
          <p:nvPr>
            <p:ph type="title" idx="4294967295"/>
          </p:nvPr>
        </p:nvSpPr>
        <p:spPr>
          <a:xfrm>
            <a:off x="142875" y="73025"/>
            <a:ext cx="8229600" cy="1270000"/>
          </a:xfrm>
        </p:spPr>
        <p:txBody>
          <a:bodyPr/>
          <a:lstStyle/>
          <a:p>
            <a:pPr eaLnBrk="1" hangingPunct="1">
              <a:defRPr/>
            </a:pPr>
            <a:r>
              <a:rPr lang="en-US" altLang="zh-CN" sz="4000">
                <a:solidFill>
                  <a:srgbClr val="CC0000"/>
                </a:solidFill>
                <a:effectLst>
                  <a:outerShdw blurRad="38100" dist="38100" dir="2700000" algn="tl">
                    <a:srgbClr val="C0C0C0"/>
                  </a:outerShdw>
                </a:effectLst>
                <a:ea typeface="宋体" panose="02010600030101010101" pitchFamily="2" charset="-122"/>
              </a:rPr>
              <a:t>Server, Rack, Array (Claster)</a:t>
            </a:r>
            <a:br>
              <a:rPr lang="en-US" altLang="zh-CN" sz="4000">
                <a:solidFill>
                  <a:srgbClr val="CC0000"/>
                </a:solidFill>
                <a:effectLst>
                  <a:outerShdw blurRad="38100" dist="38100" dir="2700000" algn="tl">
                    <a:srgbClr val="C0C0C0"/>
                  </a:outerShdw>
                </a:effectLst>
                <a:ea typeface="宋体" panose="02010600030101010101" pitchFamily="2" charset="-122"/>
              </a:rPr>
            </a:br>
            <a:r>
              <a:rPr lang="en-US" altLang="zh-CN" sz="1100">
                <a:solidFill>
                  <a:srgbClr val="CC0000"/>
                </a:solidFill>
                <a:effectLst>
                  <a:outerShdw blurRad="38100" dist="38100" dir="2700000" algn="tl">
                    <a:srgbClr val="C0C0C0"/>
                  </a:outerShdw>
                </a:effectLst>
                <a:ea typeface="宋体" panose="02010600030101010101" pitchFamily="2" charset="-122"/>
              </a:rPr>
              <a:t/>
            </a:r>
            <a:br>
              <a:rPr lang="en-US" altLang="zh-CN" sz="1100">
                <a:solidFill>
                  <a:srgbClr val="CC0000"/>
                </a:solidFill>
                <a:effectLst>
                  <a:outerShdw blurRad="38100" dist="38100" dir="2700000" algn="tl">
                    <a:srgbClr val="C0C0C0"/>
                  </a:outerShdw>
                </a:effectLst>
                <a:ea typeface="宋体" panose="02010600030101010101" pitchFamily="2" charset="-122"/>
              </a:rPr>
            </a:br>
            <a:r>
              <a:rPr lang="zh-CN" altLang="en-US" sz="4000">
                <a:solidFill>
                  <a:srgbClr val="CC0000"/>
                </a:solidFill>
                <a:effectLst>
                  <a:outerShdw blurRad="38100" dist="38100" dir="2700000" algn="tl">
                    <a:srgbClr val="C0C0C0"/>
                  </a:outerShdw>
                </a:effectLst>
                <a:ea typeface="黑体" panose="02010609060101010101" pitchFamily="49" charset="-122"/>
              </a:rPr>
              <a:t>服务器、机架、阵列 </a:t>
            </a:r>
            <a:r>
              <a:rPr lang="en-US" altLang="zh-CN" sz="4000">
                <a:solidFill>
                  <a:srgbClr val="CC0000"/>
                </a:solidFill>
                <a:effectLst>
                  <a:outerShdw blurRad="38100" dist="38100" dir="2700000" algn="tl">
                    <a:srgbClr val="C0C0C0"/>
                  </a:outerShdw>
                </a:effectLst>
                <a:ea typeface="黑体" panose="02010609060101010101" pitchFamily="49" charset="-122"/>
              </a:rPr>
              <a:t>(</a:t>
            </a:r>
            <a:r>
              <a:rPr lang="zh-CN" altLang="en-US" sz="4000">
                <a:solidFill>
                  <a:srgbClr val="CC0000"/>
                </a:solidFill>
                <a:effectLst>
                  <a:outerShdw blurRad="38100" dist="38100" dir="2700000" algn="tl">
                    <a:srgbClr val="C0C0C0"/>
                  </a:outerShdw>
                </a:effectLst>
                <a:ea typeface="黑体" panose="02010609060101010101" pitchFamily="49" charset="-122"/>
              </a:rPr>
              <a:t>集群</a:t>
            </a:r>
            <a:r>
              <a:rPr lang="en-US" altLang="zh-CN" sz="4000">
                <a:solidFill>
                  <a:srgbClr val="CC0000"/>
                </a:solidFill>
                <a:effectLst>
                  <a:outerShdw blurRad="38100" dist="38100" dir="2700000" algn="tl">
                    <a:srgbClr val="C0C0C0"/>
                  </a:outerShdw>
                </a:effectLst>
                <a:ea typeface="黑体" panose="02010609060101010101" pitchFamily="49" charset="-122"/>
              </a:rPr>
              <a:t>)</a:t>
            </a:r>
          </a:p>
        </p:txBody>
      </p:sp>
      <p:pic>
        <p:nvPicPr>
          <p:cNvPr id="6246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0900" y="1620838"/>
            <a:ext cx="42799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4713" y="1846263"/>
            <a:ext cx="2211387"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650" y="3640138"/>
            <a:ext cx="155733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8"/>
          <p:cNvSpPr txBox="1">
            <a:spLocks noChangeArrowheads="1"/>
          </p:cNvSpPr>
          <p:nvPr/>
        </p:nvSpPr>
        <p:spPr bwMode="auto">
          <a:xfrm>
            <a:off x="203200" y="4468813"/>
            <a:ext cx="1817688"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200">
                <a:solidFill>
                  <a:srgbClr val="0000FF"/>
                </a:solidFill>
                <a:ea typeface="黑体" panose="02010609060101010101" pitchFamily="49" charset="-122"/>
              </a:rPr>
              <a:t>据称，目前</a:t>
            </a:r>
            <a:r>
              <a:rPr lang="en-US" altLang="zh-CN" sz="2200">
                <a:solidFill>
                  <a:srgbClr val="0000FF"/>
                </a:solidFill>
                <a:ea typeface="黑体" panose="02010609060101010101" pitchFamily="49" charset="-122"/>
              </a:rPr>
              <a:t>Google</a:t>
            </a:r>
            <a:r>
              <a:rPr lang="zh-CN" altLang="en-US" sz="2200">
                <a:solidFill>
                  <a:srgbClr val="0000FF"/>
                </a:solidFill>
                <a:ea typeface="黑体" panose="02010609060101010101" pitchFamily="49" charset="-122"/>
              </a:rPr>
              <a:t>服务器总数超过几百万台！</a:t>
            </a:r>
          </a:p>
        </p:txBody>
      </p:sp>
      <p:sp>
        <p:nvSpPr>
          <p:cNvPr id="62472" name="Line 10"/>
          <p:cNvSpPr>
            <a:spLocks noChangeShapeType="1"/>
          </p:cNvSpPr>
          <p:nvPr/>
        </p:nvSpPr>
        <p:spPr bwMode="auto">
          <a:xfrm flipH="1">
            <a:off x="944563" y="1343025"/>
            <a:ext cx="4762" cy="2125663"/>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3" name="Line 11"/>
          <p:cNvSpPr>
            <a:spLocks noChangeShapeType="1"/>
          </p:cNvSpPr>
          <p:nvPr/>
        </p:nvSpPr>
        <p:spPr bwMode="auto">
          <a:xfrm>
            <a:off x="3036888" y="1254125"/>
            <a:ext cx="809625" cy="474663"/>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4" name="Line 12"/>
          <p:cNvSpPr>
            <a:spLocks noChangeShapeType="1"/>
          </p:cNvSpPr>
          <p:nvPr/>
        </p:nvSpPr>
        <p:spPr bwMode="auto">
          <a:xfrm>
            <a:off x="5551488" y="1343025"/>
            <a:ext cx="1196975" cy="51593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D16ECF6A-A769-4E9F-B579-840AB40C11B4}"/>
              </a:ext>
            </a:extLst>
          </p:cNvPr>
          <p:cNvSpPr>
            <a:spLocks noGrp="1"/>
          </p:cNvSpPr>
          <p:nvPr>
            <p:ph type="title" idx="4294967295"/>
          </p:nvPr>
        </p:nvSpPr>
        <p:spPr>
          <a:xfrm>
            <a:off x="434975" y="128588"/>
            <a:ext cx="8258175" cy="1168400"/>
          </a:xfrm>
        </p:spPr>
        <p:txBody>
          <a:bodyPr/>
          <a:lstStyle/>
          <a:p>
            <a:pPr eaLnBrk="1" hangingPunct="1">
              <a:defRPr/>
            </a:pPr>
            <a:r>
              <a:rPr lang="en-US" altLang="zh-CN" sz="3600">
                <a:solidFill>
                  <a:srgbClr val="CC0000"/>
                </a:solidFill>
                <a:effectLst>
                  <a:outerShdw blurRad="38100" dist="38100" dir="2700000" algn="tl">
                    <a:srgbClr val="C0C0C0"/>
                  </a:outerShdw>
                </a:effectLst>
              </a:rPr>
              <a:t>Google Server Internals</a:t>
            </a:r>
            <a:br>
              <a:rPr lang="en-US" altLang="zh-CN" sz="3600">
                <a:solidFill>
                  <a:srgbClr val="CC0000"/>
                </a:solidFill>
                <a:effectLst>
                  <a:outerShdw blurRad="38100" dist="38100" dir="2700000" algn="tl">
                    <a:srgbClr val="C0C0C0"/>
                  </a:outerShdw>
                </a:effectLst>
              </a:rPr>
            </a:br>
            <a:r>
              <a:rPr lang="zh-CN" altLang="en-US" sz="3600">
                <a:solidFill>
                  <a:srgbClr val="CC0000"/>
                </a:solidFill>
                <a:effectLst>
                  <a:outerShdw blurRad="38100" dist="38100" dir="2700000" algn="tl">
                    <a:srgbClr val="C0C0C0"/>
                  </a:outerShdw>
                </a:effectLst>
                <a:ea typeface="黑体" pitchFamily="49" charset="-122"/>
              </a:rPr>
              <a:t>（</a:t>
            </a:r>
            <a:r>
              <a:rPr lang="en-US" altLang="zh-CN" sz="3600">
                <a:solidFill>
                  <a:srgbClr val="CC0000"/>
                </a:solidFill>
                <a:effectLst>
                  <a:outerShdw blurRad="38100" dist="38100" dir="2700000" algn="tl">
                    <a:srgbClr val="C0C0C0"/>
                  </a:outerShdw>
                </a:effectLst>
                <a:ea typeface="黑体" pitchFamily="49" charset="-122"/>
              </a:rPr>
              <a:t>Google</a:t>
            </a:r>
            <a:r>
              <a:rPr lang="zh-CN" altLang="en-US" sz="3600">
                <a:solidFill>
                  <a:srgbClr val="CC0000"/>
                </a:solidFill>
                <a:effectLst>
                  <a:outerShdw blurRad="38100" dist="38100" dir="2700000" algn="tl">
                    <a:srgbClr val="C0C0C0"/>
                  </a:outerShdw>
                </a:effectLst>
                <a:ea typeface="黑体" pitchFamily="49" charset="-122"/>
              </a:rPr>
              <a:t>服务器内部）</a:t>
            </a:r>
          </a:p>
        </p:txBody>
      </p:sp>
      <p:sp>
        <p:nvSpPr>
          <p:cNvPr id="63491" name="Date Placeholder 3"/>
          <p:cNvSpPr txBox="1">
            <a:spLocks noGrp="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fld id="{ADA8FA2E-166B-4EB4-99D2-EA4007B320FF}" type="datetime1">
              <a:rPr lang="en-US" altLang="zh-CN" sz="1200">
                <a:solidFill>
                  <a:srgbClr val="898989"/>
                </a:solidFill>
                <a:latin typeface="Arial" panose="020B0604020202020204" pitchFamily="34" charset="0"/>
                <a:ea typeface="宋体" panose="02010600030101010101" pitchFamily="2" charset="-122"/>
              </a:rPr>
              <a:pPr/>
              <a:t>11/28/2024</a:t>
            </a:fld>
            <a:endParaRPr lang="en-US" altLang="zh-CN" sz="1200">
              <a:solidFill>
                <a:srgbClr val="898989"/>
              </a:solidFill>
              <a:latin typeface="Arial" panose="020B0604020202020204" pitchFamily="34" charset="0"/>
              <a:ea typeface="宋体" panose="02010600030101010101" pitchFamily="2" charset="-122"/>
            </a:endParaRPr>
          </a:p>
        </p:txBody>
      </p:sp>
      <p:sp>
        <p:nvSpPr>
          <p:cNvPr id="5" name="Footer Placeholder 4">
            <a:extLst>
              <a:ext uri="{FF2B5EF4-FFF2-40B4-BE49-F238E27FC236}">
                <a16:creationId xmlns:a16="http://schemas.microsoft.com/office/drawing/2014/main" id="{9C34BC7D-5917-46AE-9EC6-4592B49487F2}"/>
              </a:ext>
            </a:extLst>
          </p:cNvPr>
          <p:cNvSpPr txBox="1">
            <a:spLocks noGrp="1"/>
          </p:cNvSpPr>
          <p:nvPr/>
        </p:nvSpPr>
        <p:spPr>
          <a:xfrm>
            <a:off x="3124200" y="6356350"/>
            <a:ext cx="2895600" cy="365125"/>
          </a:xfrm>
          <a:prstGeom prst="rect">
            <a:avLst/>
          </a:prstGeom>
          <a:noFill/>
        </p:spPr>
        <p:txBody>
          <a:bodyPr anchor="ctr"/>
          <a:lstStyle/>
          <a:p>
            <a:pPr algn="ctr" defTabSz="457200" fontAlgn="auto">
              <a:spcBef>
                <a:spcPts val="0"/>
              </a:spcBef>
              <a:spcAft>
                <a:spcPts val="0"/>
              </a:spcAft>
              <a:defRPr/>
            </a:pPr>
            <a:r>
              <a:rPr lang="en-US" sz="1200">
                <a:solidFill>
                  <a:schemeClr val="tx1">
                    <a:tint val="75000"/>
                  </a:schemeClr>
                </a:solidFill>
                <a:latin typeface="+mn-lt"/>
              </a:rPr>
              <a:t>Spring 2012 -- Lecture #1</a:t>
            </a:r>
          </a:p>
        </p:txBody>
      </p:sp>
      <p:sp>
        <p:nvSpPr>
          <p:cNvPr id="63493" name="Slide Number Placeholder 5"/>
          <p:cNvSpPr txBox="1">
            <a:spLocks noGrp="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pPr algn="r"/>
            <a:fld id="{045FBA0E-A04F-432C-9D79-08EF01533EE2}" type="slidenum">
              <a:rPr lang="en-US" altLang="zh-CN" sz="1200">
                <a:solidFill>
                  <a:srgbClr val="898989"/>
                </a:solidFill>
                <a:latin typeface="Arial" panose="020B0604020202020204" pitchFamily="34" charset="0"/>
                <a:ea typeface="宋体" panose="02010600030101010101" pitchFamily="2" charset="-122"/>
              </a:rPr>
              <a:pPr algn="r"/>
              <a:t>21</a:t>
            </a:fld>
            <a:endParaRPr lang="en-US" altLang="zh-CN" sz="1200">
              <a:solidFill>
                <a:srgbClr val="898989"/>
              </a:solidFill>
              <a:latin typeface="Arial" panose="020B0604020202020204" pitchFamily="34" charset="0"/>
              <a:ea typeface="宋体" panose="02010600030101010101" pitchFamily="2" charset="-122"/>
            </a:endParaRPr>
          </a:p>
        </p:txBody>
      </p:sp>
      <p:pic>
        <p:nvPicPr>
          <p:cNvPr id="634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1328738"/>
            <a:ext cx="8561388"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Box 7"/>
          <p:cNvSpPr txBox="1">
            <a:spLocks noChangeArrowheads="1"/>
          </p:cNvSpPr>
          <p:nvPr/>
        </p:nvSpPr>
        <p:spPr bwMode="auto">
          <a:xfrm>
            <a:off x="571500" y="1778000"/>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Calibri" panose="020F0502020204030204" pitchFamily="34" charset="0"/>
                <a:ea typeface="宋体" panose="02010600030101010101" pitchFamily="2" charset="-122"/>
              </a:rPr>
              <a:t>Google Server</a:t>
            </a:r>
          </a:p>
        </p:txBody>
      </p:sp>
      <p:pic>
        <p:nvPicPr>
          <p:cNvPr id="1105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8" y="1477963"/>
            <a:ext cx="8653462"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Rectangle 9"/>
          <p:cNvSpPr>
            <a:spLocks noChangeArrowheads="1"/>
          </p:cNvSpPr>
          <p:nvPr/>
        </p:nvSpPr>
        <p:spPr bwMode="auto">
          <a:xfrm>
            <a:off x="2660650" y="1330325"/>
            <a:ext cx="2976563" cy="17668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2200">
                <a:solidFill>
                  <a:schemeClr val="bg1"/>
                </a:solidFill>
                <a:latin typeface="黑体" panose="02010609060101010101" pitchFamily="49" charset="-122"/>
                <a:ea typeface="黑体" panose="02010609060101010101" pitchFamily="49" charset="-122"/>
              </a:rPr>
              <a:t>Google</a:t>
            </a:r>
            <a:r>
              <a:rPr lang="zh-CN" altLang="en-US" sz="2200">
                <a:solidFill>
                  <a:schemeClr val="bg1"/>
                </a:solidFill>
                <a:latin typeface="黑体" panose="02010609060101010101" pitchFamily="49" charset="-122"/>
                <a:ea typeface="黑体" panose="02010609060101010101" pitchFamily="49" charset="-122"/>
              </a:rPr>
              <a:t>量身定做的服务器电源整合了蓄电池功能，可作为不间断电源（</a:t>
            </a:r>
            <a:r>
              <a:rPr lang="en-US" altLang="zh-CN" sz="2200">
                <a:solidFill>
                  <a:schemeClr val="bg1"/>
                </a:solidFill>
                <a:latin typeface="黑体" panose="02010609060101010101" pitchFamily="49" charset="-122"/>
                <a:ea typeface="黑体" panose="02010609060101010101" pitchFamily="49" charset="-122"/>
              </a:rPr>
              <a:t>UPS</a:t>
            </a:r>
            <a:r>
              <a:rPr lang="zh-CN" altLang="en-US" sz="2200">
                <a:solidFill>
                  <a:schemeClr val="bg1"/>
                </a:solidFill>
                <a:latin typeface="黑体" panose="02010609060101010101" pitchFamily="49" charset="-122"/>
                <a:ea typeface="黑体" panose="02010609060101010101" pitchFamily="49" charset="-122"/>
              </a:rPr>
              <a:t>）使用，确保服务器正常运转。</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4585"/>
                                        </p:tgtEl>
                                        <p:attrNameLst>
                                          <p:attrName>style.visibility</p:attrName>
                                        </p:attrNameLst>
                                      </p:cBhvr>
                                      <p:to>
                                        <p:strVal val="visible"/>
                                      </p:to>
                                    </p:set>
                                    <p:animEffect transition="in" filter="blinds(horizontal)">
                                      <p:cBhvr>
                                        <p:cTn id="11" dur="500"/>
                                        <p:tgtEl>
                                          <p:spTgt spid="24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5">
            <a:extLst>
              <a:ext uri="{FF2B5EF4-FFF2-40B4-BE49-F238E27FC236}">
                <a16:creationId xmlns:a16="http://schemas.microsoft.com/office/drawing/2014/main" id="{B1DE2611-A37A-48FC-B3BF-31AAB4FEA7BD}"/>
              </a:ext>
            </a:extLst>
          </p:cNvPr>
          <p:cNvSpPr>
            <a:spLocks noGrp="1"/>
          </p:cNvSpPr>
          <p:nvPr>
            <p:ph type="title" idx="4294967295"/>
          </p:nvPr>
        </p:nvSpPr>
        <p:spPr>
          <a:xfrm>
            <a:off x="914400" y="95250"/>
            <a:ext cx="8229600" cy="895350"/>
          </a:xfrm>
        </p:spPr>
        <p:txBody>
          <a:bodyPr/>
          <a:lstStyle/>
          <a:p>
            <a:pPr eaLnBrk="1" hangingPunct="1">
              <a:defRPr/>
            </a:pPr>
            <a:r>
              <a:rPr lang="en-US" altLang="zh-CN">
                <a:solidFill>
                  <a:srgbClr val="CC0000"/>
                </a:solidFill>
                <a:effectLst>
                  <a:outerShdw blurRad="38100" dist="38100" dir="2700000" algn="tl">
                    <a:srgbClr val="C0C0C0"/>
                  </a:outerShdw>
                </a:effectLst>
              </a:rPr>
              <a:t>Equipment Inside a WSC</a:t>
            </a:r>
          </a:p>
        </p:txBody>
      </p:sp>
      <p:pic>
        <p:nvPicPr>
          <p:cNvPr id="6554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8" y="809625"/>
            <a:ext cx="9105900"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7938" y="2603500"/>
            <a:ext cx="30305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2400">
                <a:solidFill>
                  <a:srgbClr val="0000FF"/>
                </a:solidFill>
                <a:latin typeface="Calibri" panose="020F0502020204030204" pitchFamily="34" charset="0"/>
                <a:ea typeface="宋体" panose="02010600030101010101" pitchFamily="2" charset="-122"/>
              </a:rPr>
              <a:t>Server(</a:t>
            </a:r>
            <a:r>
              <a:rPr lang="zh-CN" altLang="en-US" sz="2400">
                <a:solidFill>
                  <a:srgbClr val="0000FF"/>
                </a:solidFill>
                <a:latin typeface="Calibri" panose="020F0502020204030204" pitchFamily="34" charset="0"/>
                <a:ea typeface="宋体" panose="02010600030101010101" pitchFamily="2" charset="-122"/>
              </a:rPr>
              <a:t>服务器</a:t>
            </a:r>
            <a:r>
              <a:rPr lang="en-US" altLang="zh-CN" sz="2400">
                <a:solidFill>
                  <a:srgbClr val="0000FF"/>
                </a:solidFill>
                <a:latin typeface="Calibri" panose="020F0502020204030204" pitchFamily="34" charset="0"/>
                <a:ea typeface="宋体" panose="02010600030101010101" pitchFamily="2" charset="-122"/>
              </a:rPr>
              <a:t>)</a:t>
            </a:r>
            <a:r>
              <a:rPr lang="zh-CN" altLang="en-US" sz="2400">
                <a:solidFill>
                  <a:srgbClr val="0000FF"/>
                </a:solidFill>
                <a:latin typeface="Calibri" panose="020F0502020204030204" pitchFamily="34" charset="0"/>
                <a:ea typeface="宋体" panose="02010600030101010101" pitchFamily="2" charset="-122"/>
              </a:rPr>
              <a:t>：</a:t>
            </a:r>
            <a:endParaRPr lang="zh-CN" altLang="en-US" sz="2400">
              <a:latin typeface="Calibri" panose="020F0502020204030204" pitchFamily="34" charset="0"/>
              <a:ea typeface="宋体" panose="02010600030101010101" pitchFamily="2" charset="-122"/>
            </a:endParaRPr>
          </a:p>
          <a:p>
            <a:r>
              <a:rPr lang="en-US" altLang="zh-CN" sz="2400">
                <a:latin typeface="Calibri" panose="020F0502020204030204" pitchFamily="34" charset="0"/>
                <a:ea typeface="宋体" panose="02010600030101010101" pitchFamily="2" charset="-122"/>
              </a:rPr>
              <a:t> 8 cores</a:t>
            </a:r>
            <a:r>
              <a:rPr lang="en-US" altLang="zh-CN" sz="2400">
                <a:solidFill>
                  <a:srgbClr val="009900"/>
                </a:solidFill>
                <a:latin typeface="Calibri" panose="020F0502020204030204" pitchFamily="34" charset="0"/>
                <a:ea typeface="宋体" panose="02010600030101010101" pitchFamily="2" charset="-122"/>
              </a:rPr>
              <a:t>(</a:t>
            </a:r>
            <a:r>
              <a:rPr lang="zh-CN" altLang="en-US" sz="2400">
                <a:solidFill>
                  <a:srgbClr val="009900"/>
                </a:solidFill>
                <a:latin typeface="Calibri" panose="020F0502020204030204" pitchFamily="34" charset="0"/>
                <a:ea typeface="宋体" panose="02010600030101010101" pitchFamily="2" charset="-122"/>
              </a:rPr>
              <a:t>处理器核心</a:t>
            </a:r>
            <a:r>
              <a:rPr lang="en-US" altLang="zh-CN" sz="2400">
                <a:solidFill>
                  <a:srgbClr val="009900"/>
                </a:solidFill>
                <a:latin typeface="Calibri" panose="020F0502020204030204" pitchFamily="34" charset="0"/>
                <a:ea typeface="宋体" panose="02010600030101010101" pitchFamily="2" charset="-122"/>
              </a:rPr>
              <a:t>)</a:t>
            </a:r>
            <a:endParaRPr lang="zh-CN" altLang="en-US" sz="2400">
              <a:solidFill>
                <a:srgbClr val="009900"/>
              </a:solidFill>
              <a:latin typeface="Calibri" panose="020F0502020204030204" pitchFamily="34" charset="0"/>
              <a:ea typeface="宋体" panose="02010600030101010101" pitchFamily="2" charset="-122"/>
            </a:endParaRPr>
          </a:p>
          <a:p>
            <a:r>
              <a:rPr lang="en-US" altLang="zh-CN" sz="2400">
                <a:latin typeface="Calibri" panose="020F0502020204030204" pitchFamily="34" charset="0"/>
                <a:ea typeface="宋体" panose="02010600030101010101" pitchFamily="2" charset="-122"/>
              </a:rPr>
              <a:t> 16 GB DRAM</a:t>
            </a:r>
            <a:r>
              <a:rPr lang="en-US" altLang="zh-CN" sz="2400">
                <a:solidFill>
                  <a:srgbClr val="009900"/>
                </a:solidFill>
                <a:latin typeface="Calibri" panose="020F0502020204030204" pitchFamily="34" charset="0"/>
                <a:ea typeface="宋体" panose="02010600030101010101" pitchFamily="2" charset="-122"/>
              </a:rPr>
              <a:t>(</a:t>
            </a:r>
            <a:r>
              <a:rPr lang="zh-CN" altLang="en-US" sz="2400">
                <a:solidFill>
                  <a:srgbClr val="009900"/>
                </a:solidFill>
                <a:latin typeface="Calibri" panose="020F0502020204030204" pitchFamily="34" charset="0"/>
                <a:ea typeface="宋体" panose="02010600030101010101" pitchFamily="2" charset="-122"/>
              </a:rPr>
              <a:t>主存</a:t>
            </a:r>
            <a:r>
              <a:rPr lang="en-US" altLang="zh-CN" sz="2400">
                <a:solidFill>
                  <a:srgbClr val="009900"/>
                </a:solidFill>
                <a:latin typeface="Calibri" panose="020F0502020204030204" pitchFamily="34" charset="0"/>
                <a:ea typeface="宋体" panose="02010600030101010101" pitchFamily="2" charset="-122"/>
              </a:rPr>
              <a:t>)</a:t>
            </a:r>
          </a:p>
          <a:p>
            <a:r>
              <a:rPr lang="en-US" altLang="zh-CN" sz="2400">
                <a:latin typeface="Calibri" panose="020F0502020204030204" pitchFamily="34" charset="0"/>
                <a:ea typeface="宋体" panose="02010600030101010101" pitchFamily="2" charset="-122"/>
              </a:rPr>
              <a:t> 4x1 TB disk</a:t>
            </a:r>
            <a:r>
              <a:rPr lang="en-US" altLang="zh-CN" sz="2400">
                <a:solidFill>
                  <a:srgbClr val="009900"/>
                </a:solidFill>
                <a:latin typeface="Calibri" panose="020F0502020204030204" pitchFamily="34" charset="0"/>
                <a:ea typeface="宋体" panose="02010600030101010101" pitchFamily="2" charset="-122"/>
              </a:rPr>
              <a:t>(</a:t>
            </a:r>
            <a:r>
              <a:rPr lang="zh-CN" altLang="en-US" sz="2400">
                <a:solidFill>
                  <a:srgbClr val="009900"/>
                </a:solidFill>
                <a:latin typeface="Calibri" panose="020F0502020204030204" pitchFamily="34" charset="0"/>
                <a:ea typeface="宋体" panose="02010600030101010101" pitchFamily="2" charset="-122"/>
              </a:rPr>
              <a:t>磁盘</a:t>
            </a:r>
            <a:r>
              <a:rPr lang="en-US" altLang="zh-CN" sz="2400">
                <a:solidFill>
                  <a:srgbClr val="009900"/>
                </a:solidFill>
                <a:latin typeface="Calibri" panose="020F0502020204030204" pitchFamily="34" charset="0"/>
                <a:ea typeface="宋体" panose="02010600030101010101" pitchFamily="2" charset="-122"/>
              </a:rPr>
              <a:t>)</a:t>
            </a:r>
            <a:endParaRPr lang="zh-CN" altLang="en-US" sz="2400">
              <a:solidFill>
                <a:srgbClr val="009900"/>
              </a:solidFill>
              <a:latin typeface="Calibri" panose="020F0502020204030204" pitchFamily="34" charset="0"/>
              <a:ea typeface="宋体" panose="02010600030101010101" pitchFamily="2" charset="-122"/>
            </a:endParaRPr>
          </a:p>
        </p:txBody>
      </p:sp>
      <p:sp>
        <p:nvSpPr>
          <p:cNvPr id="11" name="TextBox 10"/>
          <p:cNvSpPr txBox="1">
            <a:spLocks noChangeArrowheads="1"/>
          </p:cNvSpPr>
          <p:nvPr/>
        </p:nvSpPr>
        <p:spPr bwMode="auto">
          <a:xfrm>
            <a:off x="215900" y="4673600"/>
            <a:ext cx="50879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2400" dirty="0">
                <a:latin typeface="Calibri" panose="020F0502020204030204" pitchFamily="34" charset="0"/>
                <a:ea typeface="宋体" panose="02010600030101010101" pitchFamily="2" charset="-122"/>
              </a:rPr>
              <a:t>7 foot </a:t>
            </a:r>
            <a:r>
              <a:rPr lang="en-US" altLang="zh-CN" sz="2400" dirty="0">
                <a:solidFill>
                  <a:srgbClr val="0000FF"/>
                </a:solidFill>
                <a:latin typeface="Calibri" panose="020F0502020204030204" pitchFamily="34" charset="0"/>
                <a:ea typeface="宋体" panose="02010600030101010101" pitchFamily="2" charset="-122"/>
              </a:rPr>
              <a:t>Rack</a:t>
            </a:r>
            <a:r>
              <a:rPr lang="en-US" altLang="zh-CN" sz="2400" dirty="0">
                <a:latin typeface="Calibri" panose="020F0502020204030204" pitchFamily="34" charset="0"/>
                <a:ea typeface="宋体" panose="02010600030101010101" pitchFamily="2" charset="-122"/>
              </a:rPr>
              <a:t>:  40-80 servers + Ethernet local area network (1-10 </a:t>
            </a:r>
            <a:r>
              <a:rPr lang="en-US" altLang="zh-CN" sz="2400" dirty="0" err="1">
                <a:latin typeface="Calibri" panose="020F0502020204030204" pitchFamily="34" charset="0"/>
                <a:ea typeface="宋体" panose="02010600030101010101" pitchFamily="2" charset="-122"/>
              </a:rPr>
              <a:t>Gbps</a:t>
            </a:r>
            <a:r>
              <a:rPr lang="en-US" altLang="zh-CN" sz="2400" dirty="0">
                <a:latin typeface="Calibri" panose="020F0502020204030204" pitchFamily="34" charset="0"/>
                <a:ea typeface="宋体" panose="02010600030101010101" pitchFamily="2" charset="-122"/>
              </a:rPr>
              <a:t>) switch </a:t>
            </a:r>
          </a:p>
        </p:txBody>
      </p:sp>
      <p:sp>
        <p:nvSpPr>
          <p:cNvPr id="12" name="TextBox 11"/>
          <p:cNvSpPr txBox="1">
            <a:spLocks noChangeArrowheads="1"/>
          </p:cNvSpPr>
          <p:nvPr/>
        </p:nvSpPr>
        <p:spPr bwMode="auto">
          <a:xfrm>
            <a:off x="5260975" y="3779838"/>
            <a:ext cx="3352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b="1">
                <a:solidFill>
                  <a:schemeClr val="tx1"/>
                </a:solidFill>
                <a:latin typeface="Times New Roman" panose="02020603050405020304" pitchFamily="18" charset="0"/>
              </a:defRPr>
            </a:lvl1pPr>
            <a:lvl2pPr marL="742950" indent="-285750" defTabSz="457200">
              <a:defRPr sz="1600" b="1">
                <a:solidFill>
                  <a:schemeClr val="tx1"/>
                </a:solidFill>
                <a:latin typeface="Times New Roman" panose="02020603050405020304" pitchFamily="18" charset="0"/>
              </a:defRPr>
            </a:lvl2pPr>
            <a:lvl3pPr marL="1143000" indent="-228600" defTabSz="457200">
              <a:defRPr sz="1600" b="1">
                <a:solidFill>
                  <a:schemeClr val="tx1"/>
                </a:solidFill>
                <a:latin typeface="Times New Roman" panose="02020603050405020304" pitchFamily="18" charset="0"/>
              </a:defRPr>
            </a:lvl3pPr>
            <a:lvl4pPr marL="1600200" indent="-228600" defTabSz="457200">
              <a:defRPr sz="1600" b="1">
                <a:solidFill>
                  <a:schemeClr val="tx1"/>
                </a:solidFill>
                <a:latin typeface="Times New Roman" panose="02020603050405020304" pitchFamily="18" charset="0"/>
              </a:defRPr>
            </a:lvl4pPr>
            <a:lvl5pPr marL="2057400" indent="-228600" defTabSz="457200">
              <a:defRPr sz="1600" b="1">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2400">
                <a:solidFill>
                  <a:srgbClr val="0000FF"/>
                </a:solidFill>
                <a:latin typeface="Calibri" panose="020F0502020204030204" pitchFamily="34" charset="0"/>
                <a:ea typeface="宋体" panose="02010600030101010101" pitchFamily="2" charset="-122"/>
              </a:rPr>
              <a:t>Array </a:t>
            </a:r>
            <a:r>
              <a:rPr lang="en-US" altLang="zh-CN" sz="2400">
                <a:latin typeface="Calibri" panose="020F0502020204030204" pitchFamily="34" charset="0"/>
                <a:ea typeface="宋体" panose="02010600030101010101" pitchFamily="2" charset="-122"/>
              </a:rPr>
              <a:t>(cluster):  </a:t>
            </a:r>
            <a:br>
              <a:rPr lang="en-US" altLang="zh-CN" sz="2400">
                <a:latin typeface="Calibri" panose="020F0502020204030204" pitchFamily="34" charset="0"/>
                <a:ea typeface="宋体" panose="02010600030101010101" pitchFamily="2" charset="-122"/>
              </a:rPr>
            </a:br>
            <a:r>
              <a:rPr lang="en-US" altLang="zh-CN" sz="2400">
                <a:latin typeface="Calibri" panose="020F0502020204030204" pitchFamily="34" charset="0"/>
                <a:ea typeface="宋体" panose="02010600030101010101" pitchFamily="2" charset="-122"/>
              </a:rPr>
              <a:t>16-32 server racks + larger local area network switch (“array switch”)</a:t>
            </a:r>
          </a:p>
        </p:txBody>
      </p:sp>
      <p:sp>
        <p:nvSpPr>
          <p:cNvPr id="26635" name="Text Box 11"/>
          <p:cNvSpPr txBox="1">
            <a:spLocks noChangeArrowheads="1"/>
          </p:cNvSpPr>
          <p:nvPr/>
        </p:nvSpPr>
        <p:spPr bwMode="auto">
          <a:xfrm>
            <a:off x="65088" y="5614988"/>
            <a:ext cx="539115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15000"/>
              </a:spcBef>
            </a:pPr>
            <a:r>
              <a:rPr lang="zh-CN" altLang="en-US" sz="2000" dirty="0" smtClean="0">
                <a:solidFill>
                  <a:srgbClr val="009900"/>
                </a:solidFill>
                <a:latin typeface="微软雅黑" panose="020B0503020204020204" pitchFamily="34" charset="-122"/>
                <a:ea typeface="微软雅黑" panose="020B0503020204020204" pitchFamily="34" charset="-122"/>
              </a:rPr>
              <a:t>一</a:t>
            </a:r>
            <a:r>
              <a:rPr lang="zh-CN" altLang="en-US" sz="2000" dirty="0">
                <a:solidFill>
                  <a:srgbClr val="009900"/>
                </a:solidFill>
                <a:latin typeface="微软雅黑" panose="020B0503020204020204" pitchFamily="34" charset="-122"/>
                <a:ea typeface="微软雅黑" panose="020B0503020204020204" pitchFamily="34" charset="-122"/>
              </a:rPr>
              <a:t>个集装箱规模有多大？</a:t>
            </a:r>
          </a:p>
          <a:p>
            <a:pPr>
              <a:spcBef>
                <a:spcPct val="15000"/>
              </a:spcBef>
            </a:pPr>
            <a:r>
              <a:rPr lang="zh-CN" altLang="en-US" sz="2000" dirty="0">
                <a:solidFill>
                  <a:srgbClr val="FF0000"/>
                </a:solidFill>
                <a:latin typeface="微软雅黑" panose="020B0503020204020204" pitchFamily="34" charset="-122"/>
                <a:ea typeface="微软雅黑" panose="020B0503020204020204" pitchFamily="34" charset="-122"/>
              </a:rPr>
              <a:t>几十个集装箱呢？几十个数据中心呢？</a:t>
            </a:r>
          </a:p>
        </p:txBody>
      </p:sp>
      <p:grpSp>
        <p:nvGrpSpPr>
          <p:cNvPr id="16" name="组合 15"/>
          <p:cNvGrpSpPr>
            <a:grpSpLocks/>
          </p:cNvGrpSpPr>
          <p:nvPr/>
        </p:nvGrpSpPr>
        <p:grpSpPr bwMode="auto">
          <a:xfrm>
            <a:off x="2969498" y="5372896"/>
            <a:ext cx="5759564" cy="1077218"/>
            <a:chOff x="3490260" y="5723632"/>
            <a:chExt cx="4707717" cy="1076523"/>
          </a:xfrm>
        </p:grpSpPr>
        <p:grpSp>
          <p:nvGrpSpPr>
            <p:cNvPr id="65549" name="组合 14"/>
            <p:cNvGrpSpPr>
              <a:grpSpLocks/>
            </p:cNvGrpSpPr>
            <p:nvPr/>
          </p:nvGrpSpPr>
          <p:grpSpPr bwMode="auto">
            <a:xfrm>
              <a:off x="3490260" y="5723632"/>
              <a:ext cx="4707717" cy="1076523"/>
              <a:chOff x="3490260" y="5723632"/>
              <a:chExt cx="4707717" cy="1076523"/>
            </a:xfrm>
          </p:grpSpPr>
          <p:sp>
            <p:nvSpPr>
              <p:cNvPr id="65551" name="Text Box 24"/>
              <p:cNvSpPr txBox="1">
                <a:spLocks noChangeArrowheads="1"/>
              </p:cNvSpPr>
              <p:nvPr/>
            </p:nvSpPr>
            <p:spPr bwMode="auto">
              <a:xfrm>
                <a:off x="5517819" y="5723632"/>
                <a:ext cx="2680158" cy="1076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10000"/>
                  </a:spcBef>
                </a:pPr>
                <a:r>
                  <a:rPr lang="en-US" altLang="zh-CN" sz="2000" dirty="0">
                    <a:solidFill>
                      <a:schemeClr val="accent2"/>
                    </a:solidFill>
                    <a:latin typeface="微软雅黑" panose="020B0503020204020204" pitchFamily="34" charset="-122"/>
                    <a:ea typeface="微软雅黑" panose="020B0503020204020204" pitchFamily="34" charset="-122"/>
                  </a:rPr>
                  <a:t>32x80x8=20 </a:t>
                </a:r>
                <a:r>
                  <a:rPr lang="en-US" altLang="zh-CN" sz="2000" dirty="0" smtClean="0">
                    <a:solidFill>
                      <a:schemeClr val="accent2"/>
                    </a:solidFill>
                    <a:latin typeface="微软雅黑" panose="020B0503020204020204" pitchFamily="34" charset="-122"/>
                    <a:ea typeface="微软雅黑" panose="020B0503020204020204" pitchFamily="34" charset="-122"/>
                  </a:rPr>
                  <a:t>480    </a:t>
                </a:r>
                <a:r>
                  <a:rPr lang="zh-CN" altLang="en-US" sz="2000" dirty="0" smtClean="0">
                    <a:solidFill>
                      <a:schemeClr val="accent2"/>
                    </a:solidFill>
                    <a:latin typeface="微软雅黑" panose="020B0503020204020204" pitchFamily="34" charset="-122"/>
                    <a:ea typeface="微软雅黑" panose="020B0503020204020204" pitchFamily="34" charset="-122"/>
                  </a:rPr>
                  <a:t>核</a:t>
                </a:r>
                <a:endParaRPr lang="en-US" altLang="zh-CN" sz="2000" dirty="0">
                  <a:solidFill>
                    <a:schemeClr val="accent2"/>
                  </a:solidFill>
                  <a:latin typeface="微软雅黑" panose="020B0503020204020204" pitchFamily="34" charset="-122"/>
                  <a:ea typeface="微软雅黑" panose="020B0503020204020204" pitchFamily="34" charset="-122"/>
                </a:endParaRPr>
              </a:p>
              <a:p>
                <a:pPr>
                  <a:spcBef>
                    <a:spcPct val="10000"/>
                  </a:spcBef>
                </a:pPr>
                <a:r>
                  <a:rPr lang="en-US" altLang="zh-CN" sz="2000" dirty="0">
                    <a:solidFill>
                      <a:schemeClr val="accent2"/>
                    </a:solidFill>
                    <a:latin typeface="微软雅黑" panose="020B0503020204020204" pitchFamily="34" charset="-122"/>
                    <a:ea typeface="微软雅黑" panose="020B0503020204020204" pitchFamily="34" charset="-122"/>
                  </a:rPr>
                  <a:t>32x80x16GB≈</a:t>
                </a:r>
                <a:r>
                  <a:rPr lang="en-US" altLang="zh-CN" sz="2000" dirty="0" smtClean="0">
                    <a:solidFill>
                      <a:schemeClr val="accent2"/>
                    </a:solidFill>
                    <a:latin typeface="微软雅黑" panose="020B0503020204020204" pitchFamily="34" charset="-122"/>
                    <a:ea typeface="微软雅黑" panose="020B0503020204020204" pitchFamily="34" charset="-122"/>
                  </a:rPr>
                  <a:t>40TB </a:t>
                </a:r>
                <a:r>
                  <a:rPr lang="zh-CN" altLang="en-US" sz="2000" dirty="0" smtClean="0">
                    <a:solidFill>
                      <a:schemeClr val="accent2"/>
                    </a:solidFill>
                    <a:latin typeface="微软雅黑" panose="020B0503020204020204" pitchFamily="34" charset="-122"/>
                    <a:ea typeface="微软雅黑" panose="020B0503020204020204" pitchFamily="34" charset="-122"/>
                  </a:rPr>
                  <a:t>内存</a:t>
                </a:r>
                <a:endParaRPr lang="en-US" altLang="zh-CN" sz="2000" dirty="0">
                  <a:solidFill>
                    <a:schemeClr val="accent2"/>
                  </a:solidFill>
                  <a:latin typeface="微软雅黑" panose="020B0503020204020204" pitchFamily="34" charset="-122"/>
                  <a:ea typeface="微软雅黑" panose="020B0503020204020204" pitchFamily="34" charset="-122"/>
                </a:endParaRPr>
              </a:p>
              <a:p>
                <a:pPr>
                  <a:spcBef>
                    <a:spcPct val="10000"/>
                  </a:spcBef>
                </a:pPr>
                <a:r>
                  <a:rPr lang="en-US" altLang="zh-CN" sz="2000" dirty="0">
                    <a:solidFill>
                      <a:schemeClr val="accent2"/>
                    </a:solidFill>
                    <a:latin typeface="微软雅黑" panose="020B0503020204020204" pitchFamily="34" charset="-122"/>
                    <a:ea typeface="微软雅黑" panose="020B0503020204020204" pitchFamily="34" charset="-122"/>
                  </a:rPr>
                  <a:t>32x80x4TB ≈</a:t>
                </a:r>
                <a:r>
                  <a:rPr lang="en-US" altLang="zh-CN" sz="2000" dirty="0" smtClean="0">
                    <a:solidFill>
                      <a:schemeClr val="accent2"/>
                    </a:solidFill>
                    <a:latin typeface="微软雅黑" panose="020B0503020204020204" pitchFamily="34" charset="-122"/>
                    <a:ea typeface="微软雅黑" panose="020B0503020204020204" pitchFamily="34" charset="-122"/>
                  </a:rPr>
                  <a:t>10PB   </a:t>
                </a:r>
                <a:r>
                  <a:rPr lang="zh-CN" altLang="en-US" sz="2000" dirty="0" smtClean="0">
                    <a:solidFill>
                      <a:schemeClr val="accent2"/>
                    </a:solidFill>
                    <a:latin typeface="微软雅黑" panose="020B0503020204020204" pitchFamily="34" charset="-122"/>
                    <a:ea typeface="微软雅黑" panose="020B0503020204020204" pitchFamily="34" charset="-122"/>
                  </a:rPr>
                  <a:t>外存</a:t>
                </a:r>
                <a:endParaRPr lang="en-US" altLang="zh-CN" sz="2000" dirty="0">
                  <a:solidFill>
                    <a:schemeClr val="accent2"/>
                  </a:solidFill>
                  <a:latin typeface="微软雅黑" panose="020B0503020204020204" pitchFamily="34" charset="-122"/>
                  <a:ea typeface="微软雅黑" panose="020B0503020204020204" pitchFamily="34" charset="-122"/>
                </a:endParaRPr>
              </a:p>
            </p:txBody>
          </p:sp>
          <p:sp>
            <p:nvSpPr>
              <p:cNvPr id="65552" name="Line 12"/>
              <p:cNvSpPr>
                <a:spLocks noChangeShapeType="1"/>
              </p:cNvSpPr>
              <p:nvPr/>
            </p:nvSpPr>
            <p:spPr bwMode="auto">
              <a:xfrm flipV="1">
                <a:off x="3490260" y="6190357"/>
                <a:ext cx="1828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5550" name="TextBox 12"/>
            <p:cNvSpPr txBox="1">
              <a:spLocks noChangeArrowheads="1"/>
            </p:cNvSpPr>
            <p:nvPr/>
          </p:nvSpPr>
          <p:spPr bwMode="auto">
            <a:xfrm>
              <a:off x="3595245" y="5810888"/>
              <a:ext cx="1752526" cy="39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2000" dirty="0">
                  <a:latin typeface="微软雅黑" panose="020B0503020204020204" pitchFamily="34" charset="-122"/>
                  <a:ea typeface="微软雅黑" panose="020B0503020204020204" pitchFamily="34" charset="-122"/>
                </a:rPr>
                <a:t>一个大集装箱</a:t>
              </a:r>
            </a:p>
          </p:txBody>
        </p:sp>
      </p:grpSp>
      <p:sp>
        <p:nvSpPr>
          <p:cNvPr id="17" name="TextBox 16"/>
          <p:cNvSpPr txBox="1">
            <a:spLocks noChangeArrowheads="1"/>
          </p:cNvSpPr>
          <p:nvPr/>
        </p:nvSpPr>
        <p:spPr bwMode="auto">
          <a:xfrm>
            <a:off x="1881318" y="6369050"/>
            <a:ext cx="24068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2000" dirty="0">
                <a:solidFill>
                  <a:srgbClr val="009900"/>
                </a:solidFill>
                <a:latin typeface="微软雅黑" panose="020B0503020204020204" pitchFamily="34" charset="-122"/>
                <a:ea typeface="微软雅黑" panose="020B0503020204020204" pitchFamily="34" charset="-122"/>
              </a:rPr>
              <a:t>盘容量可达几</a:t>
            </a:r>
            <a:r>
              <a:rPr lang="en-US" altLang="zh-CN" sz="2000" dirty="0">
                <a:solidFill>
                  <a:srgbClr val="009900"/>
                </a:solidFill>
                <a:latin typeface="微软雅黑" panose="020B0503020204020204" pitchFamily="34" charset="-122"/>
                <a:ea typeface="微软雅黑" panose="020B0503020204020204" pitchFamily="34" charset="-122"/>
              </a:rPr>
              <a:t>EB</a:t>
            </a:r>
            <a:r>
              <a:rPr lang="zh-CN" altLang="en-US" sz="2000" dirty="0">
                <a:solidFill>
                  <a:srgbClr val="009900"/>
                </a:solidFill>
                <a:latin typeface="微软雅黑" panose="020B0503020204020204" pitchFamily="34" charset="-122"/>
                <a:ea typeface="微软雅黑" panose="020B0503020204020204" pitchFamily="34" charset="-122"/>
              </a:rPr>
              <a:t>！</a:t>
            </a:r>
          </a:p>
        </p:txBody>
      </p:sp>
      <p:sp>
        <p:nvSpPr>
          <p:cNvPr id="65547" name="矩形 1"/>
          <p:cNvSpPr>
            <a:spLocks noChangeArrowheads="1"/>
          </p:cNvSpPr>
          <p:nvPr/>
        </p:nvSpPr>
        <p:spPr bwMode="auto">
          <a:xfrm>
            <a:off x="7361238" y="3357563"/>
            <a:ext cx="1108075" cy="368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a:solidFill>
                  <a:schemeClr val="bg1"/>
                </a:solidFill>
                <a:latin typeface="微软雅黑" panose="020B0503020204020204" pitchFamily="34" charset="-122"/>
                <a:ea typeface="微软雅黑" panose="020B0503020204020204" pitchFamily="34" charset="-122"/>
              </a:rPr>
              <a:t>机架阵列</a:t>
            </a:r>
          </a:p>
        </p:txBody>
      </p:sp>
      <p:sp>
        <p:nvSpPr>
          <p:cNvPr id="65548" name="矩形 17"/>
          <p:cNvSpPr>
            <a:spLocks noChangeArrowheads="1"/>
          </p:cNvSpPr>
          <p:nvPr/>
        </p:nvSpPr>
        <p:spPr bwMode="auto">
          <a:xfrm>
            <a:off x="7840663" y="2830513"/>
            <a:ext cx="1227137" cy="3698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rIns="3600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a:solidFill>
                  <a:schemeClr val="bg1"/>
                </a:solidFill>
                <a:latin typeface="微软雅黑" panose="020B0503020204020204" pitchFamily="34" charset="-122"/>
                <a:ea typeface="微软雅黑" panose="020B0503020204020204" pitchFamily="34" charset="-122"/>
              </a:rPr>
              <a:t>集群交换机</a:t>
            </a:r>
          </a:p>
        </p:txBody>
      </p:sp>
      <p:sp>
        <p:nvSpPr>
          <p:cNvPr id="2" name="文本框 1"/>
          <p:cNvSpPr txBox="1"/>
          <p:nvPr/>
        </p:nvSpPr>
        <p:spPr>
          <a:xfrm>
            <a:off x="1364282" y="1541224"/>
            <a:ext cx="1720476" cy="369332"/>
          </a:xfrm>
          <a:prstGeom prst="rect">
            <a:avLst/>
          </a:prstGeom>
          <a:noFill/>
        </p:spPr>
        <p:txBody>
          <a:bodyPr wrap="square" rtlCol="0">
            <a:spAutoFit/>
          </a:bodyPr>
          <a:lstStyle/>
          <a:p>
            <a:r>
              <a:rPr lang="zh-CN" altLang="en-US" sz="1800" dirty="0" smtClean="0"/>
              <a:t>刀片式服务器</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26635">
                                            <p:txEl>
                                              <p:pRg st="0" end="0"/>
                                            </p:txEl>
                                          </p:spTgt>
                                        </p:tgtEl>
                                        <p:attrNameLst>
                                          <p:attrName>style.visibility</p:attrName>
                                        </p:attrNameLst>
                                      </p:cBhvr>
                                      <p:to>
                                        <p:strVal val="visible"/>
                                      </p:to>
                                    </p:set>
                                    <p:animEffect transition="in" filter="blinds(horizontal)">
                                      <p:cBhvr>
                                        <p:cTn id="19" dur="500"/>
                                        <p:tgtEl>
                                          <p:spTgt spid="26635">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26635">
                                            <p:txEl>
                                              <p:pRg st="1" end="1"/>
                                            </p:txEl>
                                          </p:spTgt>
                                        </p:tgtEl>
                                        <p:attrNameLst>
                                          <p:attrName>style.visibility</p:attrName>
                                        </p:attrNameLst>
                                      </p:cBhvr>
                                      <p:to>
                                        <p:strVal val="visible"/>
                                      </p:to>
                                    </p:set>
                                    <p:animEffect transition="in" filter="blinds(horizontal)">
                                      <p:cBhvr>
                                        <p:cTn id="29" dur="500"/>
                                        <p:tgtEl>
                                          <p:spTgt spid="26635">
                                            <p:txEl>
                                              <p:pRg st="1" end="1"/>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00100" y="177800"/>
            <a:ext cx="6435725" cy="372603"/>
          </a:xfrm>
          <a:noFill/>
        </p:spPr>
        <p:txBody>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网格（</a:t>
            </a:r>
            <a:r>
              <a:rPr lang="en-US" altLang="zh-CN" sz="2400" dirty="0">
                <a:latin typeface="微软雅黑" panose="020B0503020204020204" pitchFamily="34" charset="-122"/>
                <a:ea typeface="微软雅黑" panose="020B0503020204020204" pitchFamily="34" charset="-122"/>
              </a:rPr>
              <a:t>Grid</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584707" name="Rectangle 3"/>
          <p:cNvSpPr>
            <a:spLocks noGrp="1" noChangeArrowheads="1"/>
          </p:cNvSpPr>
          <p:nvPr>
            <p:ph type="body" idx="1"/>
          </p:nvPr>
        </p:nvSpPr>
        <p:spPr>
          <a:xfrm>
            <a:off x="76200" y="1004888"/>
            <a:ext cx="8847138" cy="3642023"/>
          </a:xfrm>
        </p:spPr>
        <p:txBody>
          <a:bodyPr/>
          <a:lstStyle/>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互连方式：</a:t>
            </a:r>
            <a:r>
              <a:rPr lang="zh-CN" altLang="en-US" dirty="0" smtClean="0">
                <a:solidFill>
                  <a:srgbClr val="C00000"/>
                </a:solidFill>
                <a:latin typeface="微软雅黑" panose="020B0503020204020204" pitchFamily="34" charset="-122"/>
                <a:ea typeface="微软雅黑" panose="020B0503020204020204" pitchFamily="34" charset="-122"/>
              </a:rPr>
              <a:t>利用</a:t>
            </a:r>
            <a:r>
              <a:rPr lang="zh-CN" altLang="en-US" dirty="0" smtClean="0">
                <a:solidFill>
                  <a:schemeClr val="accent1"/>
                </a:solidFill>
                <a:latin typeface="微软雅黑" panose="020B0503020204020204" pitchFamily="34" charset="-122"/>
                <a:ea typeface="微软雅黑" panose="020B0503020204020204" pitchFamily="34" charset="-122"/>
              </a:rPr>
              <a:t>互联网</a:t>
            </a:r>
            <a:r>
              <a:rPr lang="zh-CN" altLang="en-US" dirty="0" smtClean="0">
                <a:solidFill>
                  <a:srgbClr val="C00000"/>
                </a:solidFill>
                <a:latin typeface="微软雅黑" panose="020B0503020204020204" pitchFamily="34" charset="-122"/>
                <a:ea typeface="微软雅黑" panose="020B0503020204020204" pitchFamily="34" charset="-122"/>
              </a:rPr>
              <a:t>把分散在不同地理位置的多个</a:t>
            </a:r>
            <a:r>
              <a:rPr lang="zh-CN" altLang="en-US" dirty="0" smtClean="0">
                <a:solidFill>
                  <a:schemeClr val="accent1"/>
                </a:solidFill>
                <a:latin typeface="微软雅黑" panose="020B0503020204020204" pitchFamily="34" charset="-122"/>
                <a:ea typeface="微软雅黑" panose="020B0503020204020204" pitchFamily="34" charset="-122"/>
              </a:rPr>
              <a:t>异构计算机，</a:t>
            </a:r>
            <a:r>
              <a:rPr lang="zh-CN" altLang="en-US" dirty="0" smtClean="0">
                <a:solidFill>
                  <a:srgbClr val="C00000"/>
                </a:solidFill>
                <a:latin typeface="微软雅黑" panose="020B0503020204020204" pitchFamily="34" charset="-122"/>
                <a:ea typeface="微软雅黑" panose="020B0503020204020204" pitchFamily="34" charset="-122"/>
              </a:rPr>
              <a:t>组成一台逻辑上的</a:t>
            </a:r>
            <a:r>
              <a:rPr lang="zh-CN" altLang="en-US" dirty="0" smtClean="0">
                <a:solidFill>
                  <a:srgbClr val="C00000"/>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虚拟</a:t>
            </a:r>
            <a:r>
              <a:rPr lang="zh-CN" altLang="en-US" dirty="0" smtClean="0">
                <a:solidFill>
                  <a:srgbClr val="C00000"/>
                </a:solidFill>
                <a:latin typeface="微软雅黑" panose="020B0503020204020204" pitchFamily="34" charset="-122"/>
                <a:ea typeface="微软雅黑" panose="020B0503020204020204" pitchFamily="34" charset="-122"/>
              </a:rPr>
              <a:t>超级计算机”</a:t>
            </a:r>
            <a:r>
              <a:rPr lang="zh-CN" altLang="en-US" dirty="0">
                <a:solidFill>
                  <a:srgbClr val="C00000"/>
                </a:solidFill>
                <a:latin typeface="微软雅黑" panose="020B0503020204020204" pitchFamily="34" charset="-122"/>
                <a:ea typeface="微软雅黑" panose="020B0503020204020204" pitchFamily="34" charset="-122"/>
              </a:rPr>
              <a:t>。</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体积：</a:t>
            </a:r>
            <a:r>
              <a:rPr lang="zh-CN" altLang="en-US" dirty="0" smtClean="0">
                <a:solidFill>
                  <a:srgbClr val="C00000"/>
                </a:solidFill>
                <a:latin typeface="微软雅黑" panose="020B0503020204020204" pitchFamily="34" charset="-122"/>
                <a:ea typeface="微软雅黑" panose="020B0503020204020204" pitchFamily="34" charset="-122"/>
              </a:rPr>
              <a:t>物理上可能位于世界各地</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构建思路：</a:t>
            </a:r>
            <a:r>
              <a:rPr lang="zh-CN" altLang="zh-CN" dirty="0" smtClean="0">
                <a:latin typeface="微软雅黑" panose="020B0503020204020204" pitchFamily="34" charset="-122"/>
                <a:ea typeface="微软雅黑" panose="020B0503020204020204" pitchFamily="34" charset="-122"/>
              </a:rPr>
              <a:t>不同的管理系统上运行相应的</a:t>
            </a:r>
            <a:r>
              <a:rPr lang="zh-CN" altLang="zh-CN" dirty="0" smtClean="0">
                <a:solidFill>
                  <a:schemeClr val="accent1"/>
                </a:solidFill>
                <a:latin typeface="微软雅黑" panose="020B0503020204020204" pitchFamily="34" charset="-122"/>
                <a:ea typeface="微软雅黑" panose="020B0503020204020204" pitchFamily="34" charset="-122"/>
              </a:rPr>
              <a:t>中间件</a:t>
            </a:r>
            <a:r>
              <a:rPr lang="zh-CN" altLang="zh-CN" dirty="0" smtClean="0">
                <a:latin typeface="微软雅黑" panose="020B0503020204020204" pitchFamily="34" charset="-122"/>
                <a:ea typeface="微软雅黑" panose="020B0503020204020204" pitchFamily="34" charset="-122"/>
              </a:rPr>
              <a:t>，以使用户和程序可以</a:t>
            </a:r>
            <a:r>
              <a:rPr lang="zh-CN" altLang="zh-CN" dirty="0" smtClean="0">
                <a:solidFill>
                  <a:srgbClr val="C00000"/>
                </a:solidFill>
                <a:latin typeface="微软雅黑" panose="020B0503020204020204" pitchFamily="34" charset="-122"/>
                <a:ea typeface="微软雅黑" panose="020B0503020204020204" pitchFamily="34" charset="-122"/>
              </a:rPr>
              <a:t>通过方便的、一致的方式访问所有</a:t>
            </a:r>
            <a:r>
              <a:rPr lang="zh-CN" altLang="zh-CN" dirty="0" smtClean="0">
                <a:solidFill>
                  <a:srgbClr val="C00000"/>
                </a:solidFill>
                <a:latin typeface="微软雅黑" panose="020B0503020204020204" pitchFamily="34" charset="-122"/>
                <a:ea typeface="微软雅黑" panose="020B0503020204020204" pitchFamily="34" charset="-122"/>
              </a:rPr>
              <a:t>资源</a:t>
            </a:r>
            <a:r>
              <a:rPr lang="zh-CN" altLang="en-US" dirty="0" smtClean="0">
                <a:solidFill>
                  <a:srgbClr val="C00000"/>
                </a:solidFill>
                <a:latin typeface="微软雅黑" panose="020B0503020204020204" pitchFamily="34" charset="-122"/>
                <a:ea typeface="微软雅黑" panose="020B0503020204020204" pitchFamily="34" charset="-122"/>
              </a:rPr>
              <a:t>。</a:t>
            </a:r>
            <a:endParaRPr lang="en-US" altLang="zh-CN" dirty="0" smtClean="0">
              <a:solidFill>
                <a:srgbClr val="C00000"/>
              </a:solidFill>
              <a:latin typeface="微软雅黑" panose="020B0503020204020204" pitchFamily="34" charset="-122"/>
              <a:ea typeface="微软雅黑" panose="020B0503020204020204" pitchFamily="34" charset="-122"/>
            </a:endParaRPr>
          </a:p>
          <a:p>
            <a:pPr lvl="1">
              <a:lnSpc>
                <a:spcPts val="2500"/>
              </a:lnSpc>
              <a:spcBef>
                <a:spcPts val="600"/>
              </a:spcBef>
            </a:pPr>
            <a:r>
              <a:rPr lang="zh-CN" altLang="zh-CN" dirty="0" smtClean="0">
                <a:solidFill>
                  <a:srgbClr val="146C18"/>
                </a:solidFill>
                <a:latin typeface="微软雅黑" panose="020B0503020204020204" pitchFamily="34" charset="-122"/>
                <a:ea typeface="微软雅黑" panose="020B0503020204020204" pitchFamily="34" charset="-122"/>
              </a:rPr>
              <a:t>基本原理</a:t>
            </a:r>
            <a:r>
              <a:rPr lang="zh-CN" altLang="en-US" dirty="0" smtClean="0">
                <a:solidFill>
                  <a:srgbClr val="146C18"/>
                </a:solidFill>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在网格中的每个计算机中运行一个特殊的程序，这个程序可以用来管理计算机并使计算机加入到网格中。</a:t>
            </a:r>
            <a:endParaRPr lang="en-US" altLang="zh-CN" dirty="0" smtClean="0">
              <a:latin typeface="微软雅黑" panose="020B0503020204020204" pitchFamily="34" charset="-122"/>
              <a:ea typeface="微软雅黑" panose="020B0503020204020204" pitchFamily="34" charset="-122"/>
            </a:endParaRPr>
          </a:p>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预期目标：</a:t>
            </a:r>
            <a:r>
              <a:rPr lang="zh-CN" altLang="en-US" dirty="0" smtClean="0">
                <a:solidFill>
                  <a:schemeClr val="accent2"/>
                </a:solidFill>
                <a:latin typeface="微软雅黑" panose="020B0503020204020204" pitchFamily="34" charset="-122"/>
                <a:ea typeface="微软雅黑" panose="020B0503020204020204" pitchFamily="34" charset="-122"/>
              </a:rPr>
              <a:t>实现</a:t>
            </a:r>
            <a:r>
              <a:rPr lang="zh-CN" altLang="zh-CN" dirty="0" smtClean="0">
                <a:solidFill>
                  <a:srgbClr val="990000"/>
                </a:solidFill>
                <a:latin typeface="微软雅黑" panose="020B0503020204020204" pitchFamily="34" charset="-122"/>
                <a:ea typeface="微软雅黑" panose="020B0503020204020204" pitchFamily="34" charset="-122"/>
              </a:rPr>
              <a:t>可靠的、具有较高容错</a:t>
            </a:r>
            <a:r>
              <a:rPr lang="zh-CN" altLang="zh-CN" dirty="0" smtClean="0">
                <a:solidFill>
                  <a:schemeClr val="accent2"/>
                </a:solidFill>
                <a:latin typeface="微软雅黑" panose="020B0503020204020204" pitchFamily="34" charset="-122"/>
                <a:ea typeface="微软雅黑" panose="020B0503020204020204" pitchFamily="34" charset="-122"/>
              </a:rPr>
              <a:t>和</a:t>
            </a:r>
            <a:r>
              <a:rPr lang="zh-CN" altLang="zh-CN" dirty="0" smtClean="0">
                <a:solidFill>
                  <a:srgbClr val="990000"/>
                </a:solidFill>
                <a:latin typeface="微软雅黑" panose="020B0503020204020204" pitchFamily="34" charset="-122"/>
                <a:ea typeface="微软雅黑" panose="020B0503020204020204" pitchFamily="34" charset="-122"/>
              </a:rPr>
              <a:t>容灾性</a:t>
            </a:r>
            <a:r>
              <a:rPr lang="zh-CN" altLang="zh-CN" dirty="0" smtClean="0">
                <a:solidFill>
                  <a:schemeClr val="accent2"/>
                </a:solidFill>
                <a:latin typeface="微软雅黑" panose="020B0503020204020204" pitchFamily="34" charset="-122"/>
                <a:ea typeface="微软雅黑" panose="020B0503020204020204" pitchFamily="34" charset="-122"/>
              </a:rPr>
              <a:t>的系统</a:t>
            </a:r>
            <a:r>
              <a:rPr lang="zh-CN" altLang="zh-CN" dirty="0" smtClean="0">
                <a:solidFill>
                  <a:srgbClr val="990000"/>
                </a:solidFill>
                <a:latin typeface="微软雅黑" panose="020B0503020204020204" pitchFamily="34" charset="-122"/>
                <a:ea typeface="微软雅黑" panose="020B0503020204020204" pitchFamily="34" charset="-122"/>
              </a:rPr>
              <a:t>，</a:t>
            </a:r>
            <a:r>
              <a:rPr lang="zh-CN" altLang="zh-CN" dirty="0" smtClean="0">
                <a:solidFill>
                  <a:schemeClr val="accent2"/>
                </a:solidFill>
                <a:latin typeface="微软雅黑" panose="020B0503020204020204" pitchFamily="34" charset="-122"/>
                <a:ea typeface="微软雅黑" panose="020B0503020204020204" pitchFamily="34" charset="-122"/>
              </a:rPr>
              <a:t>并且可以</a:t>
            </a:r>
            <a:r>
              <a:rPr lang="zh-CN" altLang="zh-CN" dirty="0" smtClean="0">
                <a:solidFill>
                  <a:srgbClr val="990000"/>
                </a:solidFill>
                <a:latin typeface="微软雅黑" panose="020B0503020204020204" pitchFamily="34" charset="-122"/>
                <a:ea typeface="微软雅黑" panose="020B0503020204020204" pitchFamily="34" charset="-122"/>
              </a:rPr>
              <a:t>节省资源，</a:t>
            </a:r>
            <a:r>
              <a:rPr lang="zh-CN" altLang="zh-CN" dirty="0" smtClean="0">
                <a:solidFill>
                  <a:schemeClr val="accent2"/>
                </a:solidFill>
                <a:latin typeface="微软雅黑" panose="020B0503020204020204" pitchFamily="34" charset="-122"/>
                <a:ea typeface="微软雅黑" panose="020B0503020204020204" pitchFamily="34" charset="-122"/>
              </a:rPr>
              <a:t>实现</a:t>
            </a:r>
            <a:r>
              <a:rPr lang="zh-CN" altLang="zh-CN" dirty="0" smtClean="0">
                <a:solidFill>
                  <a:srgbClr val="990000"/>
                </a:solidFill>
                <a:latin typeface="微软雅黑" panose="020B0503020204020204" pitchFamily="34" charset="-122"/>
                <a:ea typeface="微软雅黑" panose="020B0503020204020204" pitchFamily="34" charset="-122"/>
              </a:rPr>
              <a:t>资源共享</a:t>
            </a:r>
            <a:r>
              <a:rPr lang="zh-CN" altLang="en-US" dirty="0" smtClean="0">
                <a:solidFill>
                  <a:srgbClr val="990000"/>
                </a:solidFill>
                <a:latin typeface="微软雅黑" panose="020B0503020204020204" pitchFamily="34" charset="-122"/>
                <a:ea typeface="微软雅黑" panose="020B0503020204020204" pitchFamily="34" charset="-122"/>
              </a:rPr>
              <a:t>。</a:t>
            </a:r>
            <a:endParaRPr lang="en-US" altLang="zh-CN" dirty="0" smtClean="0">
              <a:solidFill>
                <a:srgbClr val="990000"/>
              </a:solidFill>
              <a:latin typeface="微软雅黑" panose="020B0503020204020204" pitchFamily="34" charset="-122"/>
              <a:ea typeface="微软雅黑" panose="020B0503020204020204" pitchFamily="34" charset="-122"/>
            </a:endParaRPr>
          </a:p>
          <a:p>
            <a:pPr lvl="1">
              <a:lnSpc>
                <a:spcPts val="25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应用困难：</a:t>
            </a:r>
            <a:r>
              <a:rPr lang="zh-CN" altLang="en-US" dirty="0" smtClean="0">
                <a:solidFill>
                  <a:srgbClr val="C00000"/>
                </a:solidFill>
                <a:latin typeface="微软雅黑" panose="020B0503020204020204" pitchFamily="34" charset="-122"/>
                <a:ea typeface="微软雅黑" panose="020B0503020204020204" pitchFamily="34" charset="-122"/>
              </a:rPr>
              <a:t>还存在许多技术问题，难以实现！</a:t>
            </a:r>
            <a:endParaRPr lang="en-US" altLang="zh-CN" dirty="0" smtClean="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4707">
                                            <p:txEl>
                                              <p:pRg st="0" end="0"/>
                                            </p:txEl>
                                          </p:spTgt>
                                        </p:tgtEl>
                                        <p:attrNameLst>
                                          <p:attrName>style.visibility</p:attrName>
                                        </p:attrNameLst>
                                      </p:cBhvr>
                                      <p:to>
                                        <p:strVal val="visible"/>
                                      </p:to>
                                    </p:set>
                                    <p:animEffect transition="in" filter="blinds(horizontal)">
                                      <p:cBhvr>
                                        <p:cTn id="7" dur="500"/>
                                        <p:tgtEl>
                                          <p:spTgt spid="584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4707">
                                            <p:txEl>
                                              <p:pRg st="1" end="1"/>
                                            </p:txEl>
                                          </p:spTgt>
                                        </p:tgtEl>
                                        <p:attrNameLst>
                                          <p:attrName>style.visibility</p:attrName>
                                        </p:attrNameLst>
                                      </p:cBhvr>
                                      <p:to>
                                        <p:strVal val="visible"/>
                                      </p:to>
                                    </p:set>
                                    <p:animEffect transition="in" filter="blinds(horizontal)">
                                      <p:cBhvr>
                                        <p:cTn id="12" dur="500"/>
                                        <p:tgtEl>
                                          <p:spTgt spid="5847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7" dur="500"/>
                                        <p:tgtEl>
                                          <p:spTgt spid="5847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22" dur="500"/>
                                        <p:tgtEl>
                                          <p:spTgt spid="5847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84707">
                                            <p:txEl>
                                              <p:pRg st="4" end="4"/>
                                            </p:txEl>
                                          </p:spTgt>
                                        </p:tgtEl>
                                        <p:attrNameLst>
                                          <p:attrName>style.visibility</p:attrName>
                                        </p:attrNameLst>
                                      </p:cBhvr>
                                      <p:to>
                                        <p:strVal val="visible"/>
                                      </p:to>
                                    </p:set>
                                    <p:animEffect transition="in" filter="blinds(horizontal)">
                                      <p:cBhvr>
                                        <p:cTn id="27" dur="500"/>
                                        <p:tgtEl>
                                          <p:spTgt spid="5847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32" dur="500"/>
                                        <p:tgtEl>
                                          <p:spTgt spid="5847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00100" y="157163"/>
            <a:ext cx="7124700" cy="425450"/>
          </a:xfrm>
        </p:spPr>
        <p:txBody>
          <a:bodyPr/>
          <a:lstStyle/>
          <a:p>
            <a:r>
              <a:rPr lang="en-US" altLang="zh-CN" dirty="0">
                <a:latin typeface="微软雅黑" panose="020B0503020204020204" pitchFamily="34" charset="-122"/>
                <a:ea typeface="微软雅黑" panose="020B0503020204020204" pitchFamily="34" charset="-122"/>
              </a:rPr>
              <a:t>9.4  </a:t>
            </a:r>
            <a:r>
              <a:rPr lang="zh-CN" altLang="en-US" dirty="0">
                <a:latin typeface="微软雅黑" panose="020B0503020204020204" pitchFamily="34" charset="-122"/>
                <a:ea typeface="微软雅黑" panose="020B0503020204020204" pitchFamily="34" charset="-122"/>
              </a:rPr>
              <a:t>向量处理机</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架构简介</a:t>
            </a:r>
            <a:endParaRPr lang="zh-CN" altLang="en-US" dirty="0">
              <a:latin typeface="微软雅黑" panose="020B0503020204020204" pitchFamily="34" charset="-122"/>
              <a:ea typeface="微软雅黑" panose="020B0503020204020204" pitchFamily="34" charset="-122"/>
            </a:endParaRPr>
          </a:p>
        </p:txBody>
      </p:sp>
      <p:sp>
        <p:nvSpPr>
          <p:cNvPr id="55299" name="Rectangle 3">
            <a:extLst>
              <a:ext uri="{FF2B5EF4-FFF2-40B4-BE49-F238E27FC236}">
                <a16:creationId xmlns:a16="http://schemas.microsoft.com/office/drawing/2014/main" id="{807C57D6-A393-4C51-B99A-9BBA3E5D26BE}"/>
              </a:ext>
            </a:extLst>
          </p:cNvPr>
          <p:cNvSpPr>
            <a:spLocks noGrp="1" noChangeArrowheads="1"/>
          </p:cNvSpPr>
          <p:nvPr>
            <p:ph type="body" idx="1"/>
          </p:nvPr>
        </p:nvSpPr>
        <p:spPr>
          <a:xfrm>
            <a:off x="1595771" y="1646154"/>
            <a:ext cx="3765717" cy="1097736"/>
          </a:xfrm>
        </p:spPr>
        <p:txBody>
          <a:bodyPr/>
          <a:lstStyle/>
          <a:p>
            <a:pPr>
              <a:lnSpc>
                <a:spcPct val="100000"/>
              </a:lnSpc>
              <a:spcBef>
                <a:spcPts val="2400"/>
              </a:spcBef>
              <a:defRPr/>
            </a:pPr>
            <a:r>
              <a:rPr lang="zh-CN" altLang="en-US" sz="2400" dirty="0" smtClean="0">
                <a:latin typeface="微软雅黑" panose="020B0503020204020204" pitchFamily="34" charset="-122"/>
                <a:ea typeface="微软雅黑" panose="020B0503020204020204" pitchFamily="34" charset="-122"/>
              </a:rPr>
              <a:t>向量</a:t>
            </a:r>
            <a:r>
              <a:rPr lang="zh-CN" altLang="en-US" sz="2400" dirty="0">
                <a:latin typeface="微软雅黑" panose="020B0503020204020204" pitchFamily="34" charset="-122"/>
                <a:ea typeface="微软雅黑" panose="020B0503020204020204" pitchFamily="34" charset="-122"/>
              </a:rPr>
              <a:t>处理机简介</a:t>
            </a:r>
          </a:p>
          <a:p>
            <a:pPr>
              <a:lnSpc>
                <a:spcPct val="100000"/>
              </a:lnSpc>
              <a:spcBef>
                <a:spcPts val="2400"/>
              </a:spcBef>
              <a:defRPr/>
            </a:pPr>
            <a:r>
              <a:rPr lang="en-US" altLang="zh-CN" sz="2400" dirty="0" smtClean="0">
                <a:latin typeface="微软雅黑" panose="020B0503020204020204" pitchFamily="34" charset="-122"/>
                <a:ea typeface="微软雅黑" panose="020B0503020204020204" pitchFamily="34" charset="-122"/>
              </a:rPr>
              <a:t>GPU</a:t>
            </a:r>
            <a:r>
              <a:rPr lang="zh-CN" altLang="en-US" sz="2400" dirty="0">
                <a:latin typeface="微软雅黑" panose="020B0503020204020204" pitchFamily="34" charset="-122"/>
                <a:ea typeface="微软雅黑" panose="020B0503020204020204" pitchFamily="34" charset="-122"/>
              </a:rPr>
              <a:t>架构简介</a:t>
            </a:r>
          </a:p>
        </p:txBody>
      </p:sp>
      <p:sp>
        <p:nvSpPr>
          <p:cNvPr id="69636" name="Text Box 4"/>
          <p:cNvSpPr txBox="1">
            <a:spLocks noChangeArrowheads="1"/>
          </p:cNvSpPr>
          <p:nvPr/>
        </p:nvSpPr>
        <p:spPr bwMode="auto">
          <a:xfrm>
            <a:off x="2276392" y="978902"/>
            <a:ext cx="2613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400" dirty="0">
                <a:solidFill>
                  <a:schemeClr val="accent1"/>
                </a:solidFill>
                <a:ea typeface="宋体" panose="02010600030101010101" pitchFamily="2" charset="-122"/>
              </a:rPr>
              <a:t>主    要    内    容</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00100" y="157163"/>
            <a:ext cx="7124700" cy="425450"/>
          </a:xfrm>
        </p:spPr>
        <p:txBody>
          <a:bodyPr/>
          <a:lstStyle/>
          <a:p>
            <a:r>
              <a:rPr lang="zh-CN" altLang="en-US" smtClean="0">
                <a:ea typeface="宋体" panose="02010600030101010101" pitchFamily="2" charset="-122"/>
              </a:rPr>
              <a:t>向量处理机简介</a:t>
            </a:r>
          </a:p>
        </p:txBody>
      </p:sp>
      <p:sp>
        <p:nvSpPr>
          <p:cNvPr id="54275" name="Rectangle 3"/>
          <p:cNvSpPr>
            <a:spLocks noGrp="1" noChangeArrowheads="1"/>
          </p:cNvSpPr>
          <p:nvPr>
            <p:ph type="body" idx="1"/>
          </p:nvPr>
        </p:nvSpPr>
        <p:spPr>
          <a:xfrm>
            <a:off x="274570" y="582613"/>
            <a:ext cx="8638909" cy="5148076"/>
          </a:xfrm>
        </p:spPr>
        <p:txBody>
          <a:bodyPr/>
          <a:lstStyle/>
          <a:p>
            <a:r>
              <a:rPr lang="zh-CN" altLang="zh-CN" dirty="0" smtClean="0">
                <a:latin typeface="微软雅黑" panose="020B0503020204020204" pitchFamily="34" charset="-122"/>
                <a:ea typeface="微软雅黑" panose="020B0503020204020204" pitchFamily="34" charset="-122"/>
              </a:rPr>
              <a:t>在空气动力、原子物理、核物理、气象等科学计算中，涉及到</a:t>
            </a:r>
            <a:r>
              <a:rPr lang="zh-CN" altLang="zh-CN" dirty="0" smtClean="0">
                <a:solidFill>
                  <a:srgbClr val="FF0000"/>
                </a:solidFill>
                <a:latin typeface="微软雅黑" panose="020B0503020204020204" pitchFamily="34" charset="-122"/>
                <a:ea typeface="微软雅黑" panose="020B0503020204020204" pitchFamily="34" charset="-122"/>
              </a:rPr>
              <a:t>线性规划</a:t>
            </a:r>
            <a:r>
              <a:rPr lang="zh-CN"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傅里叶变换</a:t>
            </a:r>
            <a:r>
              <a:rPr lang="zh-CN"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滤波计算以及矩阵</a:t>
            </a:r>
            <a:r>
              <a:rPr lang="zh-CN"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线性代数</a:t>
            </a:r>
            <a:r>
              <a:rPr lang="zh-CN"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偏微分方程</a:t>
            </a:r>
            <a:r>
              <a:rPr lang="zh-CN"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积分</a:t>
            </a:r>
            <a:r>
              <a:rPr lang="zh-CN" altLang="zh-CN" dirty="0" smtClean="0">
                <a:latin typeface="微软雅黑" panose="020B0503020204020204" pitchFamily="34" charset="-122"/>
                <a:ea typeface="微软雅黑" panose="020B0503020204020204" pitchFamily="34" charset="-122"/>
              </a:rPr>
              <a:t>等数学问题的求解，这些问题大都要求能</a:t>
            </a:r>
            <a:r>
              <a:rPr lang="zh-CN" altLang="zh-CN" dirty="0" smtClean="0">
                <a:solidFill>
                  <a:srgbClr val="FF0000"/>
                </a:solidFill>
                <a:latin typeface="微软雅黑" panose="020B0503020204020204" pitchFamily="34" charset="-122"/>
                <a:ea typeface="微软雅黑" panose="020B0503020204020204" pitchFamily="34" charset="-122"/>
              </a:rPr>
              <a:t>对大量结构相同的数据进行高精度的浮点运算</a:t>
            </a:r>
            <a:r>
              <a:rPr lang="zh-CN" altLang="zh-CN" dirty="0" smtClean="0">
                <a:latin typeface="微软雅黑" panose="020B0503020204020204" pitchFamily="34" charset="-122"/>
                <a:ea typeface="微软雅黑" panose="020B0503020204020204" pitchFamily="34" charset="-122"/>
              </a:rPr>
              <a:t>。</a:t>
            </a:r>
          </a:p>
          <a:p>
            <a:r>
              <a:rPr lang="zh-CN" altLang="zh-CN" dirty="0" smtClean="0">
                <a:latin typeface="微软雅黑" panose="020B0503020204020204" pitchFamily="34" charset="-122"/>
                <a:ea typeface="微软雅黑" panose="020B0503020204020204" pitchFamily="34" charset="-122"/>
              </a:rPr>
              <a:t>为了解决这些科学计算问题，历史上曾有一些公司研制出了一种超级（巨型）计算机</a:t>
            </a:r>
            <a:r>
              <a:rPr lang="en-US"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向量处理机（</a:t>
            </a:r>
            <a:r>
              <a:rPr lang="en-US" altLang="zh-CN" dirty="0" smtClean="0">
                <a:solidFill>
                  <a:srgbClr val="FF0000"/>
                </a:solidFill>
                <a:latin typeface="微软雅黑" panose="020B0503020204020204" pitchFamily="34" charset="-122"/>
                <a:ea typeface="微软雅黑" panose="020B0503020204020204" pitchFamily="34" charset="-122"/>
              </a:rPr>
              <a:t>vector computer</a:t>
            </a:r>
            <a:r>
              <a:rPr lang="zh-CN" altLang="zh-CN" dirty="0" smtClean="0">
                <a:solidFill>
                  <a:srgbClr val="FF0000"/>
                </a:solidFill>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它</a:t>
            </a:r>
            <a:r>
              <a:rPr lang="zh-CN" altLang="zh-CN" dirty="0" smtClean="0">
                <a:latin typeface="微软雅黑" panose="020B0503020204020204" pitchFamily="34" charset="-122"/>
                <a:ea typeface="微软雅黑" panose="020B0503020204020204" pitchFamily="34" charset="-122"/>
              </a:rPr>
              <a:t>借助</a:t>
            </a:r>
            <a:r>
              <a:rPr lang="zh-CN" altLang="zh-CN" dirty="0" smtClean="0">
                <a:solidFill>
                  <a:srgbClr val="FF0000"/>
                </a:solidFill>
                <a:latin typeface="微软雅黑" panose="020B0503020204020204" pitchFamily="34" charset="-122"/>
                <a:ea typeface="微软雅黑" panose="020B0503020204020204" pitchFamily="34" charset="-122"/>
              </a:rPr>
              <a:t>向量计算结构的数据并行技术</a:t>
            </a:r>
            <a:r>
              <a:rPr lang="zh-CN" altLang="zh-CN" dirty="0" smtClean="0">
                <a:latin typeface="微软雅黑" panose="020B0503020204020204" pitchFamily="34" charset="-122"/>
                <a:ea typeface="微软雅黑" panose="020B0503020204020204" pitchFamily="34" charset="-122"/>
              </a:rPr>
              <a:t>，可以完成每秒钟上亿次的运算。</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TI</a:t>
            </a:r>
            <a:r>
              <a:rPr lang="zh-CN" altLang="zh-CN" dirty="0" smtClean="0">
                <a:latin typeface="微软雅黑" panose="020B0503020204020204" pitchFamily="34" charset="-122"/>
                <a:ea typeface="微软雅黑" panose="020B0503020204020204" pitchFamily="34" charset="-122"/>
              </a:rPr>
              <a:t>公司的</a:t>
            </a:r>
            <a:r>
              <a:rPr lang="en-US" altLang="zh-CN" dirty="0" smtClean="0">
                <a:latin typeface="微软雅黑" panose="020B0503020204020204" pitchFamily="34" charset="-122"/>
                <a:ea typeface="微软雅黑" panose="020B0503020204020204" pitchFamily="34" charset="-122"/>
              </a:rPr>
              <a:t>ASC(1972</a:t>
            </a:r>
            <a:r>
              <a:rPr lang="zh-CN" altLang="zh-CN" dirty="0" smtClean="0">
                <a:latin typeface="微软雅黑" panose="020B0503020204020204" pitchFamily="34" charset="-122"/>
                <a:ea typeface="微软雅黑" panose="020B0503020204020204" pitchFamily="34" charset="-122"/>
              </a:rPr>
              <a:t>年</a:t>
            </a:r>
            <a:r>
              <a:rPr lang="en-US" altLang="zh-CN" dirty="0" smtClean="0">
                <a:latin typeface="微软雅黑" panose="020B0503020204020204" pitchFamily="34" charset="-122"/>
                <a:ea typeface="微软雅黑" panose="020B0503020204020204" pitchFamily="34" charset="-122"/>
              </a:rPr>
              <a:t>)</a:t>
            </a:r>
          </a:p>
          <a:p>
            <a:pPr lvl="1"/>
            <a:r>
              <a:rPr lang="en-US" altLang="zh-CN" dirty="0" smtClean="0">
                <a:latin typeface="微软雅黑" panose="020B0503020204020204" pitchFamily="34" charset="-122"/>
                <a:ea typeface="微软雅黑" panose="020B0503020204020204" pitchFamily="34" charset="-122"/>
              </a:rPr>
              <a:t>CDC</a:t>
            </a:r>
            <a:r>
              <a:rPr lang="zh-CN" altLang="zh-CN" dirty="0" smtClean="0">
                <a:latin typeface="微软雅黑" panose="020B0503020204020204" pitchFamily="34" charset="-122"/>
                <a:ea typeface="微软雅黑" panose="020B0503020204020204" pitchFamily="34" charset="-122"/>
              </a:rPr>
              <a:t>公司</a:t>
            </a:r>
            <a:r>
              <a:rPr lang="en-US" altLang="zh-CN" dirty="0" smtClean="0">
                <a:latin typeface="微软雅黑" panose="020B0503020204020204" pitchFamily="34" charset="-122"/>
                <a:ea typeface="微软雅黑" panose="020B0503020204020204" pitchFamily="34" charset="-122"/>
              </a:rPr>
              <a:t>STAR-100 (1973</a:t>
            </a:r>
            <a:r>
              <a:rPr lang="zh-CN" altLang="zh-CN" dirty="0" smtClean="0">
                <a:latin typeface="微软雅黑" panose="020B0503020204020204" pitchFamily="34" charset="-122"/>
                <a:ea typeface="微软雅黑" panose="020B0503020204020204" pitchFamily="34" charset="-122"/>
              </a:rPr>
              <a:t>年）</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中国国防科大的</a:t>
            </a:r>
            <a:r>
              <a:rPr lang="zh-CN" altLang="zh-CN" dirty="0" smtClean="0">
                <a:latin typeface="微软雅黑" panose="020B0503020204020204" pitchFamily="34" charset="-122"/>
                <a:ea typeface="微软雅黑" panose="020B0503020204020204" pitchFamily="34" charset="-122"/>
              </a:rPr>
              <a:t>“银河”机</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1983</a:t>
            </a:r>
            <a:r>
              <a:rPr lang="zh-CN" altLang="en-US" dirty="0" smtClean="0">
                <a:latin typeface="微软雅黑" panose="020B0503020204020204" pitchFamily="34" charset="-122"/>
                <a:ea typeface="微软雅黑" panose="020B0503020204020204" pitchFamily="34" charset="-122"/>
              </a:rPr>
              <a:t>年）</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Cray</a:t>
            </a:r>
            <a:r>
              <a:rPr lang="zh-CN" altLang="zh-CN" dirty="0" smtClean="0">
                <a:latin typeface="微软雅黑" panose="020B0503020204020204" pitchFamily="34" charset="-122"/>
                <a:ea typeface="微软雅黑" panose="020B0503020204020204" pitchFamily="34" charset="-122"/>
              </a:rPr>
              <a:t>公司的超级计算机属于向量结构计算机。</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向量处理机的基本思想</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面向向量型数据的并行计算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主要用于求解大型问题</a:t>
            </a:r>
            <a:r>
              <a:rPr lang="zh-CN" altLang="en-US" dirty="0" smtClean="0">
                <a:latin typeface="微软雅黑" panose="020B0503020204020204" pitchFamily="34" charset="-122"/>
                <a:ea typeface="微软雅黑" panose="020B0503020204020204" pitchFamily="34" charset="-122"/>
              </a:rPr>
              <a:t>，具有</a:t>
            </a:r>
            <a:r>
              <a:rPr lang="zh-CN" altLang="en-US" dirty="0">
                <a:latin typeface="微软雅黑" panose="020B0503020204020204" pitchFamily="34" charset="-122"/>
                <a:ea typeface="微软雅黑" panose="020B0503020204020204" pitchFamily="34" charset="-122"/>
              </a:rPr>
              <a:t>集中式大</a:t>
            </a:r>
            <a:r>
              <a:rPr lang="zh-CN" altLang="en-US" dirty="0" smtClean="0">
                <a:latin typeface="微软雅黑" panose="020B0503020204020204" pitchFamily="34" charset="-122"/>
                <a:ea typeface="微软雅黑" panose="020B0503020204020204" pitchFamily="34" charset="-122"/>
              </a:rPr>
              <a:t>容量、高</a:t>
            </a:r>
            <a:r>
              <a:rPr lang="zh-CN" altLang="en-US" dirty="0">
                <a:latin typeface="微软雅黑" panose="020B0503020204020204" pitchFamily="34" charset="-122"/>
                <a:ea typeface="微软雅黑" panose="020B0503020204020204" pitchFamily="34" charset="-122"/>
              </a:rPr>
              <a:t>吞吐量的主存和向量寄存器，以源源不断地供给操作数和取走运算</a:t>
            </a:r>
            <a:r>
              <a:rPr lang="zh-CN" altLang="en-US" dirty="0" smtClean="0">
                <a:latin typeface="微软雅黑" panose="020B0503020204020204" pitchFamily="34" charset="-122"/>
                <a:ea typeface="微软雅黑" panose="020B0503020204020204" pitchFamily="34" charset="-122"/>
              </a:rPr>
              <a:t>结果。</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randombar(horizontal)">
                                      <p:cBhvr>
                                        <p:cTn id="7" dur="500"/>
                                        <p:tgtEl>
                                          <p:spTgt spid="54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randombar(horizontal)">
                                      <p:cBhvr>
                                        <p:cTn id="12" dur="500"/>
                                        <p:tgtEl>
                                          <p:spTgt spid="54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randombar(horizontal)">
                                      <p:cBhvr>
                                        <p:cTn id="17" dur="500"/>
                                        <p:tgtEl>
                                          <p:spTgt spid="54275">
                                            <p:txEl>
                                              <p:pRg st="2" end="2"/>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54275">
                                            <p:txEl>
                                              <p:pRg st="3" end="3"/>
                                            </p:txEl>
                                          </p:spTgt>
                                        </p:tgtEl>
                                        <p:attrNameLst>
                                          <p:attrName>style.visibility</p:attrName>
                                        </p:attrNameLst>
                                      </p:cBhvr>
                                      <p:to>
                                        <p:strVal val="visible"/>
                                      </p:to>
                                    </p:set>
                                    <p:animEffect transition="in" filter="randombar(horizontal)">
                                      <p:cBhvr>
                                        <p:cTn id="20" dur="500"/>
                                        <p:tgtEl>
                                          <p:spTgt spid="54275">
                                            <p:txEl>
                                              <p:pRg st="3" end="3"/>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animEffect transition="in" filter="randombar(horizontal)">
                                      <p:cBhvr>
                                        <p:cTn id="23" dur="500"/>
                                        <p:tgtEl>
                                          <p:spTgt spid="54275">
                                            <p:txEl>
                                              <p:pRg st="4" end="4"/>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4275">
                                            <p:txEl>
                                              <p:pRg st="5" end="5"/>
                                            </p:txEl>
                                          </p:spTgt>
                                        </p:tgtEl>
                                        <p:attrNameLst>
                                          <p:attrName>style.visibility</p:attrName>
                                        </p:attrNameLst>
                                      </p:cBhvr>
                                      <p:to>
                                        <p:strVal val="visible"/>
                                      </p:to>
                                    </p:set>
                                    <p:animEffect transition="in" filter="randombar(horizontal)">
                                      <p:cBhvr>
                                        <p:cTn id="26" dur="500"/>
                                        <p:tgtEl>
                                          <p:spTgt spid="5427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4275">
                                            <p:txEl>
                                              <p:pRg st="6" end="6"/>
                                            </p:txEl>
                                          </p:spTgt>
                                        </p:tgtEl>
                                        <p:attrNameLst>
                                          <p:attrName>style.visibility</p:attrName>
                                        </p:attrNameLst>
                                      </p:cBhvr>
                                      <p:to>
                                        <p:strVal val="visible"/>
                                      </p:to>
                                    </p:set>
                                    <p:animEffect transition="in" filter="randombar(horizontal)">
                                      <p:cBhvr>
                                        <p:cTn id="31" dur="500"/>
                                        <p:tgtEl>
                                          <p:spTgt spid="54275">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4275">
                                            <p:txEl>
                                              <p:pRg st="7" end="7"/>
                                            </p:txEl>
                                          </p:spTgt>
                                        </p:tgtEl>
                                        <p:attrNameLst>
                                          <p:attrName>style.visibility</p:attrName>
                                        </p:attrNameLst>
                                      </p:cBhvr>
                                      <p:to>
                                        <p:strVal val="visible"/>
                                      </p:to>
                                    </p:set>
                                    <p:animEffect transition="in" filter="randombar(horizontal)">
                                      <p:cBhvr>
                                        <p:cTn id="34" dur="500"/>
                                        <p:tgtEl>
                                          <p:spTgt spid="54275">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54275">
                                            <p:txEl>
                                              <p:pRg st="8" end="8"/>
                                            </p:txEl>
                                          </p:spTgt>
                                        </p:tgtEl>
                                        <p:attrNameLst>
                                          <p:attrName>style.visibility</p:attrName>
                                        </p:attrNameLst>
                                      </p:cBhvr>
                                      <p:to>
                                        <p:strVal val="visible"/>
                                      </p:to>
                                    </p:set>
                                    <p:animEffect transition="in" filter="randombar(horizontal)">
                                      <p:cBhvr>
                                        <p:cTn id="37" dur="500"/>
                                        <p:tgtEl>
                                          <p:spTgt spid="542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00100" y="157163"/>
            <a:ext cx="7124700" cy="425450"/>
          </a:xfrm>
        </p:spPr>
        <p:txBody>
          <a:bodyPr/>
          <a:lstStyle/>
          <a:p>
            <a:r>
              <a:rPr lang="en-US" altLang="zh-CN" smtClean="0">
                <a:ea typeface="宋体" panose="02010600030101010101" pitchFamily="2" charset="-122"/>
              </a:rPr>
              <a:t>GPU</a:t>
            </a:r>
            <a:r>
              <a:rPr lang="zh-CN" altLang="en-US" smtClean="0">
                <a:ea typeface="宋体" panose="02010600030101010101" pitchFamily="2" charset="-122"/>
              </a:rPr>
              <a:t>简介</a:t>
            </a:r>
          </a:p>
        </p:txBody>
      </p:sp>
      <p:sp>
        <p:nvSpPr>
          <p:cNvPr id="60419" name="Rectangle 3"/>
          <p:cNvSpPr>
            <a:spLocks noGrp="1" noChangeArrowheads="1"/>
          </p:cNvSpPr>
          <p:nvPr>
            <p:ph type="body" idx="1"/>
          </p:nvPr>
        </p:nvSpPr>
        <p:spPr>
          <a:xfrm>
            <a:off x="92075" y="839788"/>
            <a:ext cx="9051925" cy="5021888"/>
          </a:xfrm>
        </p:spPr>
        <p:txBody>
          <a:bodyPr/>
          <a:lstStyle/>
          <a:p>
            <a:pPr>
              <a:spcBef>
                <a:spcPts val="600"/>
              </a:spcBef>
            </a:pPr>
            <a:r>
              <a:rPr lang="en-US" altLang="zh-CN" sz="2000" dirty="0" smtClean="0">
                <a:latin typeface="微软雅黑" panose="020B0503020204020204" pitchFamily="34" charset="-122"/>
                <a:ea typeface="微软雅黑" panose="020B0503020204020204" pitchFamily="34" charset="-122"/>
              </a:rPr>
              <a:t>Intel</a:t>
            </a:r>
            <a:r>
              <a:rPr lang="zh-CN" altLang="en-US" sz="2000" dirty="0" smtClean="0">
                <a:latin typeface="微软雅黑" panose="020B0503020204020204" pitchFamily="34" charset="-122"/>
                <a:ea typeface="微软雅黑" panose="020B0503020204020204" pitchFamily="34" charset="-122"/>
              </a:rPr>
              <a:t>早期</a:t>
            </a:r>
            <a:r>
              <a:rPr lang="en-US" altLang="zh-CN" sz="2000" dirty="0" smtClean="0">
                <a:latin typeface="微软雅黑" panose="020B0503020204020204" pitchFamily="34" charset="-122"/>
                <a:ea typeface="微软雅黑" panose="020B0503020204020204" pitchFamily="34" charset="-122"/>
              </a:rPr>
              <a:t>CPU</a:t>
            </a:r>
            <a:r>
              <a:rPr lang="zh-CN" altLang="en-US" sz="2000" dirty="0" smtClean="0">
                <a:latin typeface="微软雅黑" panose="020B0503020204020204" pitchFamily="34" charset="-122"/>
                <a:ea typeface="微软雅黑" panose="020B0503020204020204" pitchFamily="34" charset="-122"/>
              </a:rPr>
              <a:t>中的</a:t>
            </a:r>
            <a:r>
              <a:rPr lang="en-US" altLang="zh-CN" sz="2000" dirty="0" smtClean="0">
                <a:latin typeface="微软雅黑" panose="020B0503020204020204" pitchFamily="34" charset="-122"/>
                <a:ea typeface="微软雅黑" panose="020B0503020204020204" pitchFamily="34" charset="-122"/>
              </a:rPr>
              <a:t>MMX</a:t>
            </a:r>
            <a:r>
              <a:rPr lang="zh-CN" altLang="zh-CN"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SSE</a:t>
            </a:r>
            <a:r>
              <a:rPr lang="zh-CN" altLang="zh-CN" sz="2000" dirty="0" smtClean="0">
                <a:latin typeface="微软雅黑" panose="020B0503020204020204" pitchFamily="34" charset="-122"/>
                <a:ea typeface="微软雅黑" panose="020B0503020204020204" pitchFamily="34" charset="-122"/>
              </a:rPr>
              <a:t>以及</a:t>
            </a:r>
            <a:r>
              <a:rPr lang="en-US" altLang="zh-CN" sz="2000" dirty="0" smtClean="0">
                <a:latin typeface="微软雅黑" panose="020B0503020204020204" pitchFamily="34" charset="-122"/>
                <a:ea typeface="微软雅黑" panose="020B0503020204020204" pitchFamily="34" charset="-122"/>
              </a:rPr>
              <a:t>AVX</a:t>
            </a:r>
            <a:r>
              <a:rPr lang="zh-CN" altLang="zh-CN" sz="2000" dirty="0" smtClean="0">
                <a:latin typeface="微软雅黑" panose="020B0503020204020204" pitchFamily="34" charset="-122"/>
                <a:ea typeface="微软雅黑" panose="020B0503020204020204" pitchFamily="34" charset="-122"/>
              </a:rPr>
              <a:t>等</a:t>
            </a:r>
            <a:r>
              <a:rPr lang="zh-CN" altLang="en-US" sz="2000" dirty="0" smtClean="0">
                <a:latin typeface="微软雅黑" panose="020B0503020204020204" pitchFamily="34" charset="-122"/>
                <a:ea typeface="微软雅黑" panose="020B0503020204020204" pitchFamily="34" charset="-122"/>
              </a:rPr>
              <a:t>指令集</a:t>
            </a:r>
            <a:r>
              <a:rPr lang="zh-CN" altLang="zh-CN" sz="2000" dirty="0" smtClean="0">
                <a:latin typeface="微软雅黑" panose="020B0503020204020204" pitchFamily="34" charset="-122"/>
                <a:ea typeface="微软雅黑" panose="020B0503020204020204" pitchFamily="34" charset="-122"/>
              </a:rPr>
              <a:t>采用</a:t>
            </a:r>
            <a:r>
              <a:rPr lang="zh-CN" altLang="en-US" sz="2000" dirty="0" smtClean="0">
                <a:latin typeface="微软雅黑" panose="020B0503020204020204" pitchFamily="34" charset="-122"/>
                <a:ea typeface="微软雅黑" panose="020B0503020204020204" pitchFamily="34" charset="-122"/>
              </a:rPr>
              <a:t>了</a:t>
            </a:r>
            <a:r>
              <a:rPr lang="en-US" altLang="zh-CN" sz="2000" dirty="0" smtClean="0">
                <a:latin typeface="微软雅黑" panose="020B0503020204020204" pitchFamily="34" charset="-122"/>
                <a:ea typeface="微软雅黑" panose="020B0503020204020204" pitchFamily="34" charset="-122"/>
              </a:rPr>
              <a:t>SIMD</a:t>
            </a:r>
            <a:r>
              <a:rPr lang="zh-CN" altLang="zh-CN" sz="2000" dirty="0" smtClean="0">
                <a:latin typeface="微软雅黑" panose="020B0503020204020204" pitchFamily="34" charset="-122"/>
                <a:ea typeface="微软雅黑" panose="020B0503020204020204" pitchFamily="34" charset="-122"/>
              </a:rPr>
              <a:t>技术</a:t>
            </a:r>
            <a:endParaRPr lang="en-US" altLang="zh-CN" sz="2000" dirty="0" smtClean="0">
              <a:latin typeface="微软雅黑" panose="020B0503020204020204" pitchFamily="34" charset="-122"/>
              <a:ea typeface="微软雅黑" panose="020B0503020204020204" pitchFamily="34" charset="-122"/>
            </a:endParaRPr>
          </a:p>
          <a:p>
            <a:pPr lvl="1">
              <a:spcBef>
                <a:spcPts val="600"/>
              </a:spcBef>
            </a:pPr>
            <a:r>
              <a:rPr lang="zh-CN" altLang="zh-CN" sz="2000" dirty="0" smtClean="0">
                <a:latin typeface="微软雅黑" panose="020B0503020204020204" pitchFamily="34" charset="-122"/>
                <a:ea typeface="微软雅黑" panose="020B0503020204020204" pitchFamily="34" charset="-122"/>
              </a:rPr>
              <a:t>针对绘图运算、</a:t>
            </a:r>
            <a:r>
              <a:rPr lang="en-US" altLang="zh-CN" sz="2000" dirty="0" smtClean="0">
                <a:latin typeface="微软雅黑" panose="020B0503020204020204" pitchFamily="34" charset="-122"/>
                <a:ea typeface="微软雅黑" panose="020B0503020204020204" pitchFamily="34" charset="-122"/>
              </a:rPr>
              <a:t>3D</a:t>
            </a:r>
            <a:r>
              <a:rPr lang="zh-CN" altLang="zh-CN" sz="2000" dirty="0" smtClean="0">
                <a:latin typeface="微软雅黑" panose="020B0503020204020204" pitchFamily="34" charset="-122"/>
                <a:ea typeface="微软雅黑" panose="020B0503020204020204" pitchFamily="34" charset="-122"/>
              </a:rPr>
              <a:t>游戏加速、视频编码等图形处理能力的增强而提出</a:t>
            </a:r>
            <a:r>
              <a:rPr lang="zh-CN" altLang="en-US" sz="2000" dirty="0" smtClean="0">
                <a:latin typeface="微软雅黑" panose="020B0503020204020204" pitchFamily="34" charset="-122"/>
                <a:ea typeface="微软雅黑" panose="020B0503020204020204" pitchFamily="34" charset="-122"/>
              </a:rPr>
              <a:t>的</a:t>
            </a:r>
            <a:endParaRPr lang="en-US" altLang="zh-CN" sz="2000" dirty="0" smtClean="0">
              <a:latin typeface="微软雅黑" panose="020B0503020204020204" pitchFamily="34" charset="-122"/>
              <a:ea typeface="微软雅黑" panose="020B0503020204020204" pitchFamily="34" charset="-122"/>
            </a:endParaRPr>
          </a:p>
          <a:p>
            <a:pPr lvl="1">
              <a:spcBef>
                <a:spcPts val="600"/>
              </a:spcBef>
            </a:pPr>
            <a:r>
              <a:rPr lang="zh-CN" altLang="en-US" sz="2000" dirty="0" smtClean="0">
                <a:latin typeface="微软雅黑" panose="020B0503020204020204" pitchFamily="34" charset="-122"/>
                <a:ea typeface="微软雅黑" panose="020B0503020204020204" pitchFamily="34" charset="-122"/>
              </a:rPr>
              <a:t>但</a:t>
            </a:r>
            <a:r>
              <a:rPr lang="en-US" altLang="zh-CN" sz="2000" dirty="0" smtClean="0">
                <a:latin typeface="微软雅黑" panose="020B0503020204020204" pitchFamily="34" charset="-122"/>
                <a:ea typeface="微软雅黑" panose="020B0503020204020204" pitchFamily="34" charset="-122"/>
              </a:rPr>
              <a:t>CPU</a:t>
            </a:r>
            <a:r>
              <a:rPr lang="zh-CN" altLang="en-US" sz="2000" dirty="0" smtClean="0">
                <a:latin typeface="微软雅黑" panose="020B0503020204020204" pitchFamily="34" charset="-122"/>
                <a:ea typeface="微软雅黑" panose="020B0503020204020204" pitchFamily="34" charset="-122"/>
              </a:rPr>
              <a:t>并不是</a:t>
            </a:r>
            <a:r>
              <a:rPr lang="zh-CN" altLang="zh-CN" sz="2000" dirty="0" smtClean="0">
                <a:latin typeface="微软雅黑" panose="020B0503020204020204" pitchFamily="34" charset="-122"/>
                <a:ea typeface="微软雅黑" panose="020B0503020204020204" pitchFamily="34" charset="-122"/>
              </a:rPr>
              <a:t>专用于图形处理</a:t>
            </a:r>
            <a:r>
              <a:rPr lang="zh-CN" altLang="en-US" sz="2000" dirty="0" smtClean="0">
                <a:latin typeface="微软雅黑" panose="020B0503020204020204" pitchFamily="34" charset="-122"/>
                <a:ea typeface="微软雅黑" panose="020B0503020204020204" pitchFamily="34" charset="-122"/>
              </a:rPr>
              <a:t>，为此需要从</a:t>
            </a:r>
            <a:r>
              <a:rPr lang="en-US" altLang="zh-CN" sz="2000" dirty="0" smtClean="0">
                <a:latin typeface="微软雅黑" panose="020B0503020204020204" pitchFamily="34" charset="-122"/>
                <a:ea typeface="微软雅黑" panose="020B0503020204020204" pitchFamily="34" charset="-122"/>
              </a:rPr>
              <a:t>CPU</a:t>
            </a:r>
            <a:r>
              <a:rPr lang="zh-CN" altLang="en-US" sz="2000" dirty="0" smtClean="0">
                <a:latin typeface="微软雅黑" panose="020B0503020204020204" pitchFamily="34" charset="-122"/>
                <a:ea typeface="微软雅黑" panose="020B0503020204020204" pitchFamily="34" charset="-122"/>
              </a:rPr>
              <a:t>中分离出图形处理功能。</a:t>
            </a:r>
            <a:endParaRPr lang="en-US" altLang="zh-CN" sz="2000" dirty="0" smtClean="0">
              <a:latin typeface="微软雅黑" panose="020B0503020204020204" pitchFamily="34" charset="-122"/>
              <a:ea typeface="微软雅黑" panose="020B0503020204020204" pitchFamily="34" charset="-122"/>
            </a:endParaRPr>
          </a:p>
          <a:p>
            <a:pPr>
              <a:spcBef>
                <a:spcPts val="600"/>
              </a:spcBef>
            </a:pPr>
            <a:r>
              <a:rPr lang="zh-CN" altLang="zh-CN" sz="2000" dirty="0" smtClean="0">
                <a:latin typeface="微软雅黑" panose="020B0503020204020204" pitchFamily="34" charset="-122"/>
                <a:ea typeface="微软雅黑" panose="020B0503020204020204" pitchFamily="34" charset="-122"/>
              </a:rPr>
              <a:t>随着计算机游戏产业的不断发展，</a:t>
            </a:r>
            <a:r>
              <a:rPr lang="zh-CN" altLang="en-US" sz="2000" dirty="0" smtClean="0">
                <a:latin typeface="微软雅黑" panose="020B0503020204020204" pitchFamily="34" charset="-122"/>
                <a:ea typeface="微软雅黑" panose="020B0503020204020204" pitchFamily="34" charset="-122"/>
              </a:rPr>
              <a:t>形成了专门的</a:t>
            </a:r>
            <a:r>
              <a:rPr lang="zh-CN" altLang="zh-CN" sz="2000" dirty="0" smtClean="0">
                <a:latin typeface="微软雅黑" panose="020B0503020204020204" pitchFamily="34" charset="-122"/>
                <a:ea typeface="微软雅黑" panose="020B0503020204020204" pitchFamily="34" charset="-122"/>
              </a:rPr>
              <a:t>图形处理</a:t>
            </a:r>
            <a:r>
              <a:rPr lang="zh-CN" altLang="en-US" sz="2000" dirty="0" smtClean="0">
                <a:latin typeface="微软雅黑" panose="020B0503020204020204" pitchFamily="34" charset="-122"/>
                <a:ea typeface="微软雅黑" panose="020B0503020204020204" pitchFamily="34" charset="-122"/>
              </a:rPr>
              <a:t>功能部件：</a:t>
            </a:r>
            <a:r>
              <a:rPr lang="en-US" altLang="zh-CN" sz="2000" dirty="0" smtClean="0">
                <a:latin typeface="微软雅黑" panose="020B0503020204020204" pitchFamily="34" charset="-122"/>
                <a:ea typeface="微软雅黑" panose="020B0503020204020204" pitchFamily="34" charset="-122"/>
              </a:rPr>
              <a:t>GPU</a:t>
            </a:r>
            <a:r>
              <a:rPr lang="zh-CN" altLang="zh-CN"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Graphics Processing Unit</a:t>
            </a:r>
            <a:r>
              <a:rPr lang="zh-CN" altLang="zh-CN" sz="2000" dirty="0" smtClean="0">
                <a:latin typeface="微软雅黑" panose="020B0503020204020204" pitchFamily="34" charset="-122"/>
                <a:ea typeface="微软雅黑" panose="020B0503020204020204" pitchFamily="34" charset="-122"/>
              </a:rPr>
              <a:t>）芯片</a:t>
            </a:r>
          </a:p>
          <a:p>
            <a:pPr lvl="1">
              <a:spcBef>
                <a:spcPts val="600"/>
              </a:spcBef>
            </a:pPr>
            <a:r>
              <a:rPr lang="en-US" altLang="zh-CN" sz="2000" dirty="0" smtClean="0">
                <a:latin typeface="微软雅黑" panose="020B0503020204020204" pitchFamily="34" charset="-122"/>
                <a:ea typeface="微软雅黑" panose="020B0503020204020204" pitchFamily="34" charset="-122"/>
              </a:rPr>
              <a:t>1999</a:t>
            </a:r>
            <a:r>
              <a:rPr lang="zh-CN" altLang="zh-CN" sz="2000" dirty="0" smtClean="0">
                <a:latin typeface="微软雅黑" panose="020B0503020204020204" pitchFamily="34" charset="-122"/>
                <a:ea typeface="微软雅黑" panose="020B0503020204020204" pitchFamily="34" charset="-122"/>
              </a:rPr>
              <a:t>年</a:t>
            </a:r>
            <a:r>
              <a:rPr lang="en-US" altLang="zh-CN" sz="2000" dirty="0" smtClean="0">
                <a:latin typeface="微软雅黑" panose="020B0503020204020204" pitchFamily="34" charset="-122"/>
                <a:ea typeface="微软雅黑" panose="020B0503020204020204" pitchFamily="34" charset="-122"/>
              </a:rPr>
              <a:t>NVIDIA</a:t>
            </a:r>
            <a:r>
              <a:rPr lang="zh-CN" altLang="zh-CN" sz="2000" dirty="0" smtClean="0">
                <a:latin typeface="微软雅黑" panose="020B0503020204020204" pitchFamily="34" charset="-122"/>
                <a:ea typeface="微软雅黑" panose="020B0503020204020204" pitchFamily="34" charset="-122"/>
              </a:rPr>
              <a:t>发布</a:t>
            </a:r>
            <a:r>
              <a:rPr lang="zh-CN" altLang="en-US" sz="2000" dirty="0" smtClean="0">
                <a:latin typeface="微软雅黑" panose="020B0503020204020204" pitchFamily="34" charset="-122"/>
                <a:ea typeface="微软雅黑" panose="020B0503020204020204" pitchFamily="34" charset="-122"/>
              </a:rPr>
              <a:t>了</a:t>
            </a:r>
            <a:r>
              <a:rPr lang="zh-CN" altLang="zh-CN" sz="2000" dirty="0" smtClean="0">
                <a:latin typeface="微软雅黑" panose="020B0503020204020204" pitchFamily="34" charset="-122"/>
                <a:ea typeface="微软雅黑" panose="020B0503020204020204" pitchFamily="34" charset="-122"/>
              </a:rPr>
              <a:t>第一款</a:t>
            </a:r>
            <a:r>
              <a:rPr lang="en-US" altLang="zh-CN" sz="2000" dirty="0" smtClean="0">
                <a:latin typeface="微软雅黑" panose="020B0503020204020204" pitchFamily="34" charset="-122"/>
                <a:ea typeface="微软雅黑" panose="020B0503020204020204" pitchFamily="34" charset="-122"/>
              </a:rPr>
              <a:t>GPU</a:t>
            </a:r>
          </a:p>
          <a:p>
            <a:pPr lvl="1">
              <a:spcBef>
                <a:spcPts val="600"/>
              </a:spcBef>
            </a:pPr>
            <a:r>
              <a:rPr lang="zh-CN" altLang="zh-CN" sz="2000" dirty="0" smtClean="0">
                <a:latin typeface="微软雅黑" panose="020B0503020204020204" pitchFamily="34" charset="-122"/>
                <a:ea typeface="微软雅黑" panose="020B0503020204020204" pitchFamily="34" charset="-122"/>
              </a:rPr>
              <a:t>早期</a:t>
            </a:r>
            <a:r>
              <a:rPr lang="en-US" altLang="zh-CN" sz="2000" dirty="0" smtClean="0">
                <a:latin typeface="微软雅黑" panose="020B0503020204020204" pitchFamily="34" charset="-122"/>
                <a:ea typeface="微软雅黑" panose="020B0503020204020204" pitchFamily="34" charset="-122"/>
              </a:rPr>
              <a:t>GPU</a:t>
            </a:r>
            <a:r>
              <a:rPr lang="zh-CN" altLang="zh-CN" sz="2000" dirty="0" smtClean="0">
                <a:latin typeface="微软雅黑" panose="020B0503020204020204" pitchFamily="34" charset="-122"/>
                <a:ea typeface="微软雅黑" panose="020B0503020204020204" pitchFamily="34" charset="-122"/>
              </a:rPr>
              <a:t>主要用于</a:t>
            </a:r>
            <a:r>
              <a:rPr lang="en-US" altLang="zh-CN" sz="2000" dirty="0" smtClean="0">
                <a:solidFill>
                  <a:srgbClr val="FF0000"/>
                </a:solidFill>
                <a:latin typeface="微软雅黑" panose="020B0503020204020204" pitchFamily="34" charset="-122"/>
                <a:ea typeface="微软雅黑" panose="020B0503020204020204" pitchFamily="34" charset="-122"/>
              </a:rPr>
              <a:t>3D</a:t>
            </a:r>
            <a:r>
              <a:rPr lang="zh-CN" altLang="zh-CN" sz="2000" dirty="0" smtClean="0">
                <a:solidFill>
                  <a:srgbClr val="FF0000"/>
                </a:solidFill>
                <a:latin typeface="微软雅黑" panose="020B0503020204020204" pitchFamily="34" charset="-122"/>
                <a:ea typeface="微软雅黑" panose="020B0503020204020204" pitchFamily="34" charset="-122"/>
              </a:rPr>
              <a:t>图形渲染等图形处理</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lvl="1">
              <a:spcBef>
                <a:spcPts val="600"/>
              </a:spcBef>
            </a:pPr>
            <a:r>
              <a:rPr lang="zh-CN" altLang="zh-CN" sz="2000" dirty="0" smtClean="0">
                <a:latin typeface="微软雅黑" panose="020B0503020204020204" pitchFamily="34" charset="-122"/>
                <a:ea typeface="微软雅黑" panose="020B0503020204020204" pitchFamily="34" charset="-122"/>
              </a:rPr>
              <a:t>随着以</a:t>
            </a:r>
            <a:r>
              <a:rPr lang="en-US" altLang="zh-CN" sz="2000" dirty="0" smtClean="0">
                <a:solidFill>
                  <a:srgbClr val="FF0000"/>
                </a:solidFill>
                <a:latin typeface="微软雅黑" panose="020B0503020204020204" pitchFamily="34" charset="-122"/>
                <a:ea typeface="微软雅黑" panose="020B0503020204020204" pitchFamily="34" charset="-122"/>
              </a:rPr>
              <a:t>CUDA</a:t>
            </a:r>
            <a:r>
              <a:rPr lang="zh-CN" altLang="zh-CN" sz="2000" dirty="0" smtClean="0">
                <a:latin typeface="微软雅黑" panose="020B0503020204020204" pitchFamily="34" charset="-122"/>
                <a:ea typeface="微软雅黑" panose="020B0503020204020204" pitchFamily="34" charset="-122"/>
              </a:rPr>
              <a:t>为代表的</a:t>
            </a:r>
            <a:r>
              <a:rPr lang="en-US" altLang="zh-CN" sz="2000" dirty="0" smtClean="0">
                <a:solidFill>
                  <a:srgbClr val="FF0000"/>
                </a:solidFill>
                <a:latin typeface="微软雅黑" panose="020B0503020204020204" pitchFamily="34" charset="-122"/>
                <a:ea typeface="微软雅黑" panose="020B0503020204020204" pitchFamily="34" charset="-122"/>
              </a:rPr>
              <a:t>GPU</a:t>
            </a:r>
            <a:r>
              <a:rPr lang="zh-CN" altLang="zh-CN" sz="2000" dirty="0" smtClean="0">
                <a:solidFill>
                  <a:srgbClr val="FF0000"/>
                </a:solidFill>
                <a:latin typeface="微软雅黑" panose="020B0503020204020204" pitchFamily="34" charset="-122"/>
                <a:ea typeface="微软雅黑" panose="020B0503020204020204" pitchFamily="34" charset="-122"/>
              </a:rPr>
              <a:t>通用计算</a:t>
            </a:r>
            <a:r>
              <a:rPr lang="en-US" altLang="zh-CN" sz="2000" dirty="0" smtClean="0">
                <a:latin typeface="微软雅黑" panose="020B0503020204020204" pitchFamily="34" charset="-122"/>
                <a:ea typeface="微软雅黑" panose="020B0503020204020204" pitchFamily="34" charset="-122"/>
              </a:rPr>
              <a:t>API</a:t>
            </a:r>
            <a:r>
              <a:rPr lang="zh-CN" altLang="zh-CN" sz="2000" dirty="0" smtClean="0">
                <a:latin typeface="微软雅黑" panose="020B0503020204020204" pitchFamily="34" charset="-122"/>
                <a:ea typeface="微软雅黑" panose="020B0503020204020204" pitchFamily="34" charset="-122"/>
              </a:rPr>
              <a:t>的普及，</a:t>
            </a:r>
            <a:r>
              <a:rPr lang="en-US" altLang="zh-CN" sz="2000" dirty="0" smtClean="0">
                <a:latin typeface="微软雅黑" panose="020B0503020204020204" pitchFamily="34" charset="-122"/>
                <a:ea typeface="微软雅黑" panose="020B0503020204020204" pitchFamily="34" charset="-122"/>
              </a:rPr>
              <a:t>GPU</a:t>
            </a:r>
            <a:r>
              <a:rPr lang="zh-CN" altLang="zh-CN" sz="2000" dirty="0" smtClean="0">
                <a:latin typeface="微软雅黑" panose="020B0503020204020204" pitchFamily="34" charset="-122"/>
                <a:ea typeface="微软雅黑" panose="020B0503020204020204" pitchFamily="34" charset="-122"/>
              </a:rPr>
              <a:t>被广泛应用于石油勘测、天文计算、流体力学模拟、分子动力学仿真、生物计算等</a:t>
            </a:r>
            <a:r>
              <a:rPr lang="zh-CN" altLang="zh-CN" sz="2000" dirty="0" smtClean="0">
                <a:solidFill>
                  <a:srgbClr val="FF0000"/>
                </a:solidFill>
                <a:latin typeface="微软雅黑" panose="020B0503020204020204" pitchFamily="34" charset="-122"/>
                <a:ea typeface="微软雅黑" panose="020B0503020204020204" pitchFamily="34" charset="-122"/>
              </a:rPr>
              <a:t>科学计算领域</a:t>
            </a:r>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lvl="1">
              <a:spcBef>
                <a:spcPts val="600"/>
              </a:spcBef>
            </a:pPr>
            <a:r>
              <a:rPr lang="en-US" altLang="zh-CN" sz="2000" dirty="0" smtClean="0">
                <a:latin typeface="微软雅黑" panose="020B0503020204020204" pitchFamily="34" charset="-122"/>
                <a:ea typeface="微软雅黑" panose="020B0503020204020204" pitchFamily="34" charset="-122"/>
              </a:rPr>
              <a:t>GPU</a:t>
            </a:r>
            <a:r>
              <a:rPr lang="zh-CN" altLang="zh-CN" sz="2000" dirty="0" smtClean="0">
                <a:latin typeface="微软雅黑" panose="020B0503020204020204" pitchFamily="34" charset="-122"/>
                <a:ea typeface="微软雅黑" panose="020B0503020204020204" pitchFamily="34" charset="-122"/>
              </a:rPr>
              <a:t>的含义也从原来专门的图形处理器转变为</a:t>
            </a:r>
            <a:r>
              <a:rPr lang="en-US" altLang="zh-CN" sz="2000" dirty="0" smtClean="0">
                <a:solidFill>
                  <a:srgbClr val="FF0000"/>
                </a:solidFill>
                <a:latin typeface="微软雅黑" panose="020B0503020204020204" pitchFamily="34" charset="-122"/>
                <a:ea typeface="微软雅黑" panose="020B0503020204020204" pitchFamily="34" charset="-122"/>
              </a:rPr>
              <a:t>GPGPU</a:t>
            </a:r>
            <a:r>
              <a:rPr lang="zh-CN" altLang="zh-CN" sz="2000" dirty="0" smtClean="0">
                <a:solidFill>
                  <a:srgbClr val="FF0000"/>
                </a:solidFill>
                <a:latin typeface="微软雅黑" panose="020B0503020204020204" pitchFamily="34" charset="-122"/>
                <a:ea typeface="微软雅黑" panose="020B0503020204020204" pitchFamily="34" charset="-122"/>
              </a:rPr>
              <a:t>（</a:t>
            </a:r>
            <a:r>
              <a:rPr lang="en-US" altLang="zh-CN" sz="2000" dirty="0" smtClean="0">
                <a:solidFill>
                  <a:srgbClr val="FF0000"/>
                </a:solidFill>
                <a:latin typeface="微软雅黑" panose="020B0503020204020204" pitchFamily="34" charset="-122"/>
                <a:ea typeface="微软雅黑" panose="020B0503020204020204" pitchFamily="34" charset="-122"/>
              </a:rPr>
              <a:t>General-Purpose computing on GPU</a:t>
            </a:r>
            <a:r>
              <a:rPr lang="zh-CN" altLang="zh-CN" sz="2000" dirty="0" smtClean="0">
                <a:solidFill>
                  <a:srgbClr val="FF0000"/>
                </a:solidFill>
                <a:latin typeface="微软雅黑" panose="020B0503020204020204" pitchFamily="34" charset="-122"/>
                <a:ea typeface="微软雅黑" panose="020B0503020204020204" pitchFamily="34" charset="-122"/>
              </a:rPr>
              <a:t>）</a:t>
            </a:r>
            <a:endParaRPr lang="zh-CN" altLang="en-US" sz="2000"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randombar(horizontal)">
                                      <p:cBhvr>
                                        <p:cTn id="7" dur="5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randombar(horizontal)">
                                      <p:cBhvr>
                                        <p:cTn id="12" dur="500"/>
                                        <p:tgtEl>
                                          <p:spTgt spid="604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randombar(horizontal)">
                                      <p:cBhvr>
                                        <p:cTn id="17" dur="500"/>
                                        <p:tgtEl>
                                          <p:spTgt spid="604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60419">
                                            <p:txEl>
                                              <p:pRg st="3" end="3"/>
                                            </p:txEl>
                                          </p:spTgt>
                                        </p:tgtEl>
                                        <p:attrNameLst>
                                          <p:attrName>style.visibility</p:attrName>
                                        </p:attrNameLst>
                                      </p:cBhvr>
                                      <p:to>
                                        <p:strVal val="visible"/>
                                      </p:to>
                                    </p:set>
                                    <p:animEffect transition="in" filter="randombar(horizontal)">
                                      <p:cBhvr>
                                        <p:cTn id="22" dur="500"/>
                                        <p:tgtEl>
                                          <p:spTgt spid="6041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60419">
                                            <p:txEl>
                                              <p:pRg st="4" end="4"/>
                                            </p:txEl>
                                          </p:spTgt>
                                        </p:tgtEl>
                                        <p:attrNameLst>
                                          <p:attrName>style.visibility</p:attrName>
                                        </p:attrNameLst>
                                      </p:cBhvr>
                                      <p:to>
                                        <p:strVal val="visible"/>
                                      </p:to>
                                    </p:set>
                                    <p:animEffect transition="in" filter="randombar(horizontal)">
                                      <p:cBhvr>
                                        <p:cTn id="27" dur="500"/>
                                        <p:tgtEl>
                                          <p:spTgt spid="6041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60419">
                                            <p:txEl>
                                              <p:pRg st="5" end="5"/>
                                            </p:txEl>
                                          </p:spTgt>
                                        </p:tgtEl>
                                        <p:attrNameLst>
                                          <p:attrName>style.visibility</p:attrName>
                                        </p:attrNameLst>
                                      </p:cBhvr>
                                      <p:to>
                                        <p:strVal val="visible"/>
                                      </p:to>
                                    </p:set>
                                    <p:animEffect transition="in" filter="randombar(horizontal)">
                                      <p:cBhvr>
                                        <p:cTn id="32" dur="500"/>
                                        <p:tgtEl>
                                          <p:spTgt spid="6041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60419">
                                            <p:txEl>
                                              <p:pRg st="6" end="6"/>
                                            </p:txEl>
                                          </p:spTgt>
                                        </p:tgtEl>
                                        <p:attrNameLst>
                                          <p:attrName>style.visibility</p:attrName>
                                        </p:attrNameLst>
                                      </p:cBhvr>
                                      <p:to>
                                        <p:strVal val="visible"/>
                                      </p:to>
                                    </p:set>
                                    <p:animEffect transition="in" filter="randombar(horizontal)">
                                      <p:cBhvr>
                                        <p:cTn id="37" dur="500"/>
                                        <p:tgtEl>
                                          <p:spTgt spid="6041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60419">
                                            <p:txEl>
                                              <p:pRg st="7" end="7"/>
                                            </p:txEl>
                                          </p:spTgt>
                                        </p:tgtEl>
                                        <p:attrNameLst>
                                          <p:attrName>style.visibility</p:attrName>
                                        </p:attrNameLst>
                                      </p:cBhvr>
                                      <p:to>
                                        <p:strVal val="visible"/>
                                      </p:to>
                                    </p:set>
                                    <p:animEffect transition="in" filter="randombar(horizontal)">
                                      <p:cBhvr>
                                        <p:cTn id="42" dur="500"/>
                                        <p:tgtEl>
                                          <p:spTgt spid="604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800100" y="157163"/>
            <a:ext cx="7124700" cy="425450"/>
          </a:xfrm>
        </p:spPr>
        <p:txBody>
          <a:bodyPr/>
          <a:lstStyle/>
          <a:p>
            <a:r>
              <a:rPr lang="en-US" altLang="zh-CN" smtClean="0">
                <a:ea typeface="宋体" panose="02010600030101010101" pitchFamily="2" charset="-122"/>
              </a:rPr>
              <a:t>NVIDIA GPU GT200 Tesla</a:t>
            </a:r>
            <a:r>
              <a:rPr lang="zh-CN" altLang="en-US" smtClean="0">
                <a:ea typeface="宋体" panose="02010600030101010101" pitchFamily="2" charset="-122"/>
              </a:rPr>
              <a:t>架构</a:t>
            </a:r>
          </a:p>
        </p:txBody>
      </p:sp>
      <p:sp>
        <p:nvSpPr>
          <p:cNvPr id="3" name="内容占位符 2"/>
          <p:cNvSpPr>
            <a:spLocks noGrp="1" noChangeArrowheads="1"/>
          </p:cNvSpPr>
          <p:nvPr>
            <p:ph idx="1"/>
          </p:nvPr>
        </p:nvSpPr>
        <p:spPr>
          <a:xfrm>
            <a:off x="6202363" y="582613"/>
            <a:ext cx="2909887" cy="1131887"/>
          </a:xfrm>
        </p:spPr>
        <p:txBody>
          <a:bodyPr lIns="0" rIns="0"/>
          <a:lstStyle/>
          <a:p>
            <a:r>
              <a:rPr lang="en-US" altLang="zh-CN" smtClean="0">
                <a:solidFill>
                  <a:srgbClr val="FF0000"/>
                </a:solidFill>
                <a:latin typeface="微软雅黑" panose="020B0503020204020204" pitchFamily="34" charset="-122"/>
                <a:ea typeface="微软雅黑" panose="020B0503020204020204" pitchFamily="34" charset="-122"/>
              </a:rPr>
              <a:t>Tesla</a:t>
            </a:r>
            <a:r>
              <a:rPr lang="zh-CN" altLang="zh-CN" smtClean="0">
                <a:solidFill>
                  <a:srgbClr val="FF0000"/>
                </a:solidFill>
                <a:latin typeface="微软雅黑" panose="020B0503020204020204" pitchFamily="34" charset="-122"/>
                <a:ea typeface="微软雅黑" panose="020B0503020204020204" pitchFamily="34" charset="-122"/>
              </a:rPr>
              <a:t>架构</a:t>
            </a:r>
            <a:r>
              <a:rPr lang="zh-CN" altLang="en-US" smtClean="0">
                <a:solidFill>
                  <a:srgbClr val="FF0000"/>
                </a:solidFill>
                <a:latin typeface="微软雅黑" panose="020B0503020204020204" pitchFamily="34" charset="-122"/>
                <a:ea typeface="微软雅黑" panose="020B0503020204020204" pitchFamily="34" charset="-122"/>
              </a:rPr>
              <a:t>包含：</a:t>
            </a:r>
            <a:endParaRPr lang="en-US" altLang="zh-CN" smtClean="0">
              <a:solidFill>
                <a:srgbClr val="FF0000"/>
              </a:solidFill>
              <a:latin typeface="微软雅黑" panose="020B0503020204020204" pitchFamily="34" charset="-122"/>
              <a:ea typeface="微软雅黑" panose="020B0503020204020204" pitchFamily="34" charset="-122"/>
            </a:endParaRPr>
          </a:p>
          <a:p>
            <a:pPr lvl="1"/>
            <a:r>
              <a:rPr lang="zh-CN" altLang="zh-CN" smtClean="0">
                <a:latin typeface="微软雅黑" panose="020B0503020204020204" pitchFamily="34" charset="-122"/>
                <a:ea typeface="微软雅黑" panose="020B0503020204020204" pitchFamily="34" charset="-122"/>
              </a:rPr>
              <a:t>流处理器阵列</a:t>
            </a:r>
            <a:r>
              <a:rPr lang="en-US" altLang="zh-CN" smtClean="0">
                <a:latin typeface="微软雅黑" panose="020B0503020204020204" pitchFamily="34" charset="-122"/>
                <a:ea typeface="微软雅黑" panose="020B0503020204020204" pitchFamily="34" charset="-122"/>
              </a:rPr>
              <a:t>SPA</a:t>
            </a:r>
          </a:p>
          <a:p>
            <a:pPr lvl="1"/>
            <a:r>
              <a:rPr lang="zh-CN" altLang="zh-CN" smtClean="0">
                <a:latin typeface="微软雅黑" panose="020B0503020204020204" pitchFamily="34" charset="-122"/>
                <a:ea typeface="微软雅黑" panose="020B0503020204020204" pitchFamily="34" charset="-122"/>
              </a:rPr>
              <a:t>存储控制系统</a:t>
            </a:r>
          </a:p>
        </p:txBody>
      </p:sp>
      <p:pic>
        <p:nvPicPr>
          <p:cNvPr id="8090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1663"/>
            <a:ext cx="6156325"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箭头连接符 5"/>
          <p:cNvCxnSpPr>
            <a:cxnSpLocks noChangeShapeType="1"/>
          </p:cNvCxnSpPr>
          <p:nvPr/>
        </p:nvCxnSpPr>
        <p:spPr bwMode="auto">
          <a:xfrm flipH="1">
            <a:off x="6046788" y="1212850"/>
            <a:ext cx="719137" cy="347663"/>
          </a:xfrm>
          <a:prstGeom prst="straightConnector1">
            <a:avLst/>
          </a:prstGeom>
          <a:noFill/>
          <a:ln w="41275" algn="ctr">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42" name="直接箭头连接符 11"/>
          <p:cNvCxnSpPr>
            <a:cxnSpLocks noChangeShapeType="1"/>
          </p:cNvCxnSpPr>
          <p:nvPr/>
        </p:nvCxnSpPr>
        <p:spPr bwMode="auto">
          <a:xfrm flipH="1">
            <a:off x="6046788" y="1579563"/>
            <a:ext cx="842962" cy="2270125"/>
          </a:xfrm>
          <a:prstGeom prst="straightConnector1">
            <a:avLst/>
          </a:prstGeom>
          <a:noFill/>
          <a:ln w="41275" algn="ctr">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a:spLocks noChangeArrowheads="1"/>
          </p:cNvSpPr>
          <p:nvPr/>
        </p:nvSpPr>
        <p:spPr bwMode="auto">
          <a:xfrm>
            <a:off x="6015038" y="1779588"/>
            <a:ext cx="309721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700">
                <a:solidFill>
                  <a:srgbClr val="146C18"/>
                </a:solidFill>
                <a:latin typeface="微软雅黑" panose="020B0503020204020204" pitchFamily="34" charset="-122"/>
                <a:ea typeface="微软雅黑" panose="020B0503020204020204" pitchFamily="34" charset="-122"/>
              </a:rPr>
              <a:t>TPC</a:t>
            </a:r>
            <a:r>
              <a:rPr lang="zh-CN" altLang="en-US" sz="1700">
                <a:solidFill>
                  <a:srgbClr val="146C18"/>
                </a:solidFill>
                <a:latin typeface="微软雅黑" panose="020B0503020204020204" pitchFamily="34" charset="-122"/>
                <a:ea typeface="微软雅黑" panose="020B0503020204020204" pitchFamily="34" charset="-122"/>
              </a:rPr>
              <a:t>：</a:t>
            </a:r>
            <a:r>
              <a:rPr lang="zh-CN" altLang="zh-CN" sz="1700">
                <a:solidFill>
                  <a:srgbClr val="146C18"/>
                </a:solidFill>
                <a:latin typeface="微软雅黑" panose="020B0503020204020204" pitchFamily="34" charset="-122"/>
                <a:ea typeface="微软雅黑" panose="020B0503020204020204" pitchFamily="34" charset="-122"/>
              </a:rPr>
              <a:t>线程处理器群</a:t>
            </a:r>
            <a:endParaRPr lang="en-US" altLang="zh-CN" sz="1700">
              <a:solidFill>
                <a:srgbClr val="146C18"/>
              </a:solidFill>
              <a:latin typeface="微软雅黑" panose="020B0503020204020204" pitchFamily="34" charset="-122"/>
              <a:ea typeface="微软雅黑" panose="020B0503020204020204" pitchFamily="34" charset="-122"/>
            </a:endParaRPr>
          </a:p>
          <a:p>
            <a:r>
              <a:rPr lang="en-US" altLang="zh-CN" sz="1700">
                <a:solidFill>
                  <a:srgbClr val="146C18"/>
                </a:solidFill>
                <a:latin typeface="微软雅黑" panose="020B0503020204020204" pitchFamily="34" charset="-122"/>
                <a:ea typeface="微软雅黑" panose="020B0503020204020204" pitchFamily="34" charset="-122"/>
              </a:rPr>
              <a:t>Thread Processor Cluster</a:t>
            </a:r>
            <a:endParaRPr lang="zh-CN" altLang="en-US" sz="1700">
              <a:solidFill>
                <a:srgbClr val="146C18"/>
              </a:solidFill>
              <a:latin typeface="微软雅黑" panose="020B0503020204020204" pitchFamily="34" charset="-122"/>
              <a:ea typeface="微软雅黑" panose="020B0503020204020204" pitchFamily="34" charset="-122"/>
            </a:endParaRPr>
          </a:p>
        </p:txBody>
      </p:sp>
      <p:cxnSp>
        <p:nvCxnSpPr>
          <p:cNvPr id="12" name="直接箭头连接符 11"/>
          <p:cNvCxnSpPr>
            <a:cxnSpLocks noChangeShapeType="1"/>
          </p:cNvCxnSpPr>
          <p:nvPr/>
        </p:nvCxnSpPr>
        <p:spPr bwMode="auto">
          <a:xfrm flipH="1">
            <a:off x="5707063" y="2020888"/>
            <a:ext cx="442912" cy="90487"/>
          </a:xfrm>
          <a:prstGeom prst="straightConnector1">
            <a:avLst/>
          </a:prstGeom>
          <a:noFill/>
          <a:ln w="41275" algn="ctr">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内容占位符 2"/>
          <p:cNvSpPr txBox="1">
            <a:spLocks/>
          </p:cNvSpPr>
          <p:nvPr/>
        </p:nvSpPr>
        <p:spPr bwMode="auto">
          <a:xfrm>
            <a:off x="6262688" y="2425700"/>
            <a:ext cx="2660650" cy="128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5400" rIns="0" bIns="25400">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685800" indent="-190500">
              <a:lnSpc>
                <a:spcPct val="120000"/>
              </a:lnSpc>
              <a:spcBef>
                <a:spcPct val="20000"/>
              </a:spcBef>
              <a:buSzPct val="100000"/>
              <a:buChar char="•"/>
              <a:defRPr b="1">
                <a:solidFill>
                  <a:srgbClr val="0000FF"/>
                </a:solidFill>
                <a:latin typeface="Arial" panose="020B0604020202020204" pitchFamily="34" charset="0"/>
              </a:defRPr>
            </a:lvl2pPr>
            <a:lvl3pPr marL="1257300" indent="-342900">
              <a:lnSpc>
                <a:spcPct val="120000"/>
              </a:lnSpc>
              <a:spcBef>
                <a:spcPct val="20000"/>
              </a:spcBef>
              <a:buSzPct val="100000"/>
              <a:buChar char="-"/>
              <a:defRPr b="1">
                <a:solidFill>
                  <a:srgbClr val="2E9267"/>
                </a:solidFill>
                <a:latin typeface="Arial" panose="020B0604020202020204" pitchFamily="34" charset="0"/>
              </a:defRPr>
            </a:lvl3pPr>
            <a:lvl4pPr marL="1714500" indent="-342900">
              <a:spcBef>
                <a:spcPct val="20000"/>
              </a:spcBef>
              <a:buChar char="–"/>
              <a:defRPr sz="2000">
                <a:solidFill>
                  <a:schemeClr val="tx1"/>
                </a:solidFill>
                <a:latin typeface="Times New Roman" panose="02020603050405020304" pitchFamily="18" charset="0"/>
              </a:defRPr>
            </a:lvl4pPr>
            <a:lvl5pPr marL="2171700" indent="-342900">
              <a:spcBef>
                <a:spcPct val="20000"/>
              </a:spcBef>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None/>
            </a:pPr>
            <a:r>
              <a:rPr lang="zh-CN" altLang="en-US" sz="1700" dirty="0">
                <a:solidFill>
                  <a:schemeClr val="accent2"/>
                </a:solidFill>
                <a:latin typeface="微软雅黑" panose="020B0503020204020204" pitchFamily="34" charset="-122"/>
                <a:ea typeface="微软雅黑" panose="020B0503020204020204" pitchFamily="34" charset="-122"/>
              </a:rPr>
              <a:t>同一</a:t>
            </a:r>
            <a:r>
              <a:rPr lang="en-US" altLang="zh-CN" sz="1700" dirty="0">
                <a:solidFill>
                  <a:schemeClr val="accent2"/>
                </a:solidFill>
                <a:latin typeface="微软雅黑" panose="020B0503020204020204" pitchFamily="34" charset="-122"/>
                <a:ea typeface="微软雅黑" panose="020B0503020204020204" pitchFamily="34" charset="-122"/>
              </a:rPr>
              <a:t>TPC</a:t>
            </a:r>
            <a:r>
              <a:rPr lang="zh-CN" altLang="en-US" sz="1700" dirty="0">
                <a:solidFill>
                  <a:schemeClr val="accent2"/>
                </a:solidFill>
                <a:latin typeface="微软雅黑" panose="020B0503020204020204" pitchFamily="34" charset="-122"/>
                <a:ea typeface="微软雅黑" panose="020B0503020204020204" pitchFamily="34" charset="-122"/>
              </a:rPr>
              <a:t>中</a:t>
            </a:r>
            <a:r>
              <a:rPr lang="en-US" altLang="zh-CN" sz="1700" dirty="0">
                <a:solidFill>
                  <a:schemeClr val="accent2"/>
                </a:solidFill>
                <a:latin typeface="微软雅黑" panose="020B0503020204020204" pitchFamily="34" charset="-122"/>
                <a:ea typeface="微软雅黑" panose="020B0503020204020204" pitchFamily="34" charset="-122"/>
              </a:rPr>
              <a:t>3</a:t>
            </a:r>
            <a:r>
              <a:rPr lang="zh-CN" altLang="en-US" sz="1700" dirty="0">
                <a:solidFill>
                  <a:schemeClr val="accent2"/>
                </a:solidFill>
                <a:latin typeface="微软雅黑" panose="020B0503020204020204" pitchFamily="34" charset="-122"/>
                <a:ea typeface="微软雅黑" panose="020B0503020204020204" pitchFamily="34" charset="-122"/>
              </a:rPr>
              <a:t>个</a:t>
            </a:r>
            <a:r>
              <a:rPr lang="en-US" altLang="zh-CN" sz="1700" dirty="0" smtClean="0">
                <a:solidFill>
                  <a:schemeClr val="accent2"/>
                </a:solidFill>
                <a:latin typeface="微软雅黑" panose="020B0503020204020204" pitchFamily="34" charset="-122"/>
                <a:ea typeface="微软雅黑" panose="020B0503020204020204" pitchFamily="34" charset="-122"/>
              </a:rPr>
              <a:t>SM</a:t>
            </a:r>
            <a:r>
              <a:rPr lang="zh-CN" altLang="en-US" sz="1700" dirty="0">
                <a:solidFill>
                  <a:schemeClr val="accent2"/>
                </a:solidFill>
                <a:latin typeface="微软雅黑" panose="020B0503020204020204" pitchFamily="34" charset="-122"/>
                <a:ea typeface="微软雅黑" panose="020B0503020204020204" pitchFamily="34" charset="-122"/>
              </a:rPr>
              <a:t>（流多处理器</a:t>
            </a:r>
            <a:r>
              <a:rPr lang="zh-CN" altLang="en-US" sz="1700" dirty="0" smtClean="0">
                <a:solidFill>
                  <a:schemeClr val="accent2"/>
                </a:solidFill>
                <a:latin typeface="微软雅黑" panose="020B0503020204020204" pitchFamily="34" charset="-122"/>
                <a:ea typeface="微软雅黑" panose="020B0503020204020204" pitchFamily="34" charset="-122"/>
              </a:rPr>
              <a:t>）共享</a:t>
            </a:r>
            <a:r>
              <a:rPr lang="zh-CN" altLang="en-US" sz="1700" dirty="0">
                <a:solidFill>
                  <a:schemeClr val="accent2"/>
                </a:solidFill>
                <a:latin typeface="微软雅黑" panose="020B0503020204020204" pitchFamily="34" charset="-122"/>
                <a:ea typeface="微软雅黑" panose="020B0503020204020204" pitchFamily="34" charset="-122"/>
              </a:rPr>
              <a:t>指令和常数</a:t>
            </a:r>
            <a:r>
              <a:rPr lang="en-US" altLang="zh-CN" sz="1700" dirty="0">
                <a:solidFill>
                  <a:schemeClr val="accent2"/>
                </a:solidFill>
                <a:latin typeface="微软雅黑" panose="020B0503020204020204" pitchFamily="34" charset="-122"/>
                <a:ea typeface="微软雅黑" panose="020B0503020204020204" pitchFamily="34" charset="-122"/>
              </a:rPr>
              <a:t>L2cache</a:t>
            </a:r>
            <a:r>
              <a:rPr lang="zh-CN" altLang="en-US" sz="1700" dirty="0">
                <a:solidFill>
                  <a:schemeClr val="accent2"/>
                </a:solidFill>
                <a:latin typeface="微软雅黑" panose="020B0503020204020204" pitchFamily="34" charset="-122"/>
                <a:ea typeface="微软雅黑" panose="020B0503020204020204" pitchFamily="34" charset="-122"/>
              </a:rPr>
              <a:t>、纹理</a:t>
            </a:r>
            <a:r>
              <a:rPr lang="en-US" altLang="zh-CN" sz="1700" dirty="0">
                <a:solidFill>
                  <a:schemeClr val="accent2"/>
                </a:solidFill>
                <a:latin typeface="微软雅黑" panose="020B0503020204020204" pitchFamily="34" charset="-122"/>
                <a:ea typeface="微软雅黑" panose="020B0503020204020204" pitchFamily="34" charset="-122"/>
              </a:rPr>
              <a:t>L1cache</a:t>
            </a:r>
            <a:r>
              <a:rPr lang="zh-CN" altLang="en-US" sz="1700" dirty="0">
                <a:solidFill>
                  <a:schemeClr val="accent2"/>
                </a:solidFill>
                <a:latin typeface="微软雅黑" panose="020B0503020204020204" pitchFamily="34" charset="-122"/>
                <a:ea typeface="微软雅黑" panose="020B0503020204020204" pitchFamily="34" charset="-122"/>
              </a:rPr>
              <a:t>、纹理处理部件</a:t>
            </a:r>
            <a:endParaRPr lang="en-US" altLang="zh-CN" sz="1700" dirty="0">
              <a:solidFill>
                <a:schemeClr val="accent2"/>
              </a:solidFill>
              <a:latin typeface="微软雅黑" panose="020B0503020204020204" pitchFamily="34" charset="-122"/>
              <a:ea typeface="微软雅黑" panose="020B0503020204020204" pitchFamily="34" charset="-122"/>
            </a:endParaRPr>
          </a:p>
        </p:txBody>
      </p:sp>
      <p:sp>
        <p:nvSpPr>
          <p:cNvPr id="14" name="矩形 13"/>
          <p:cNvSpPr>
            <a:spLocks noChangeArrowheads="1"/>
          </p:cNvSpPr>
          <p:nvPr/>
        </p:nvSpPr>
        <p:spPr bwMode="auto">
          <a:xfrm>
            <a:off x="6149975" y="3746561"/>
            <a:ext cx="29845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700" dirty="0">
                <a:latin typeface="微软雅黑" panose="020B0503020204020204" pitchFamily="34" charset="-122"/>
                <a:ea typeface="微软雅黑" panose="020B0503020204020204" pitchFamily="34" charset="-122"/>
              </a:rPr>
              <a:t>如：</a:t>
            </a:r>
            <a:r>
              <a:rPr lang="en-US" altLang="zh-CN" sz="1700" dirty="0">
                <a:latin typeface="微软雅黑" panose="020B0503020204020204" pitchFamily="34" charset="-122"/>
                <a:ea typeface="微软雅黑" panose="020B0503020204020204" pitchFamily="34" charset="-122"/>
              </a:rPr>
              <a:t>GTX285</a:t>
            </a:r>
            <a:r>
              <a:rPr lang="zh-CN" altLang="en-US" sz="1700" dirty="0">
                <a:latin typeface="微软雅黑" panose="020B0503020204020204" pitchFamily="34" charset="-122"/>
                <a:ea typeface="微软雅黑" panose="020B0503020204020204" pitchFamily="34" charset="-122"/>
              </a:rPr>
              <a:t>有</a:t>
            </a:r>
            <a:r>
              <a:rPr lang="en-US" altLang="zh-CN" sz="1700" dirty="0">
                <a:latin typeface="微软雅黑" panose="020B0503020204020204" pitchFamily="34" charset="-122"/>
                <a:ea typeface="微软雅黑" panose="020B0503020204020204" pitchFamily="34" charset="-122"/>
              </a:rPr>
              <a:t>10</a:t>
            </a:r>
            <a:r>
              <a:rPr lang="zh-CN" altLang="en-US" sz="1700" dirty="0">
                <a:latin typeface="微软雅黑" panose="020B0503020204020204" pitchFamily="34" charset="-122"/>
                <a:ea typeface="微软雅黑" panose="020B0503020204020204" pitchFamily="34" charset="-122"/>
              </a:rPr>
              <a:t>个</a:t>
            </a:r>
            <a:r>
              <a:rPr lang="en-US" altLang="zh-CN" sz="1700" dirty="0">
                <a:latin typeface="微软雅黑" panose="020B0503020204020204" pitchFamily="34" charset="-122"/>
                <a:ea typeface="微软雅黑" panose="020B0503020204020204" pitchFamily="34" charset="-122"/>
              </a:rPr>
              <a:t>TPC</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8</a:t>
            </a:r>
            <a:r>
              <a:rPr lang="zh-CN" altLang="en-US" sz="1700" dirty="0">
                <a:latin typeface="微软雅黑" panose="020B0503020204020204" pitchFamily="34" charset="-122"/>
                <a:ea typeface="微软雅黑" panose="020B0503020204020204" pitchFamily="34" charset="-122"/>
              </a:rPr>
              <a:t>个存储控制器，</a:t>
            </a:r>
            <a:r>
              <a:rPr lang="zh-CN" altLang="en-US" sz="1700" dirty="0">
                <a:solidFill>
                  <a:schemeClr val="accent2"/>
                </a:solidFill>
                <a:latin typeface="微软雅黑" panose="020B0503020204020204" pitchFamily="34" charset="-122"/>
                <a:ea typeface="微软雅黑" panose="020B0503020204020204" pitchFamily="34" charset="-122"/>
              </a:rPr>
              <a:t>每个</a:t>
            </a:r>
            <a:r>
              <a:rPr lang="en-US" altLang="zh-CN" sz="1700" dirty="0">
                <a:solidFill>
                  <a:schemeClr val="accent2"/>
                </a:solidFill>
                <a:latin typeface="微软雅黑" panose="020B0503020204020204" pitchFamily="34" charset="-122"/>
                <a:ea typeface="微软雅黑" panose="020B0503020204020204" pitchFamily="34" charset="-122"/>
              </a:rPr>
              <a:t>SPA</a:t>
            </a:r>
            <a:r>
              <a:rPr lang="zh-CN" altLang="en-US" sz="1700" dirty="0">
                <a:solidFill>
                  <a:schemeClr val="accent2"/>
                </a:solidFill>
                <a:latin typeface="微软雅黑" panose="020B0503020204020204" pitchFamily="34" charset="-122"/>
                <a:ea typeface="微软雅黑" panose="020B0503020204020204" pitchFamily="34" charset="-122"/>
              </a:rPr>
              <a:t>包含</a:t>
            </a:r>
            <a:r>
              <a:rPr lang="en-US" altLang="zh-CN" sz="1700" dirty="0">
                <a:solidFill>
                  <a:schemeClr val="accent1"/>
                </a:solidFill>
                <a:latin typeface="微软雅黑" panose="020B0503020204020204" pitchFamily="34" charset="-122"/>
                <a:ea typeface="微软雅黑" panose="020B0503020204020204" pitchFamily="34" charset="-122"/>
              </a:rPr>
              <a:t>30</a:t>
            </a:r>
            <a:r>
              <a:rPr lang="zh-CN" altLang="en-US" sz="1700" dirty="0">
                <a:solidFill>
                  <a:schemeClr val="accent1"/>
                </a:solidFill>
                <a:latin typeface="微软雅黑" panose="020B0503020204020204" pitchFamily="34" charset="-122"/>
                <a:ea typeface="微软雅黑" panose="020B0503020204020204" pitchFamily="34" charset="-122"/>
              </a:rPr>
              <a:t>个</a:t>
            </a:r>
            <a:r>
              <a:rPr lang="en-US" altLang="zh-CN" sz="1700" dirty="0" smtClean="0">
                <a:solidFill>
                  <a:schemeClr val="accent1"/>
                </a:solidFill>
                <a:latin typeface="微软雅黑" panose="020B0503020204020204" pitchFamily="34" charset="-122"/>
                <a:ea typeface="微软雅黑" panose="020B0503020204020204" pitchFamily="34" charset="-122"/>
              </a:rPr>
              <a:t>SM</a:t>
            </a:r>
            <a:r>
              <a:rPr lang="zh-CN" altLang="en-US" sz="1700" dirty="0" smtClean="0">
                <a:solidFill>
                  <a:schemeClr val="accent1"/>
                </a:solidFill>
                <a:latin typeface="微软雅黑" panose="020B0503020204020204" pitchFamily="34" charset="-122"/>
                <a:ea typeface="微软雅黑" panose="020B0503020204020204" pitchFamily="34" charset="-122"/>
              </a:rPr>
              <a:t>，</a:t>
            </a:r>
            <a:r>
              <a:rPr lang="zh-CN" altLang="en-US" sz="1700" dirty="0" smtClean="0">
                <a:solidFill>
                  <a:schemeClr val="accent2"/>
                </a:solidFill>
                <a:latin typeface="微软雅黑" panose="020B0503020204020204" pitchFamily="34" charset="-122"/>
                <a:ea typeface="微软雅黑" panose="020B0503020204020204" pitchFamily="34" charset="-122"/>
              </a:rPr>
              <a:t>一</a:t>
            </a:r>
            <a:r>
              <a:rPr lang="zh-CN" altLang="en-US" sz="1700" dirty="0">
                <a:solidFill>
                  <a:schemeClr val="accent2"/>
                </a:solidFill>
                <a:latin typeface="微软雅黑" panose="020B0503020204020204" pitchFamily="34" charset="-122"/>
                <a:ea typeface="微软雅黑" panose="020B0503020204020204" pitchFamily="34" charset="-122"/>
              </a:rPr>
              <a:t>个</a:t>
            </a:r>
            <a:r>
              <a:rPr lang="en-US" altLang="zh-CN" sz="1700" dirty="0">
                <a:solidFill>
                  <a:schemeClr val="accent2"/>
                </a:solidFill>
                <a:latin typeface="微软雅黑" panose="020B0503020204020204" pitchFamily="34" charset="-122"/>
                <a:ea typeface="微软雅黑" panose="020B0503020204020204" pitchFamily="34" charset="-122"/>
              </a:rPr>
              <a:t>SM</a:t>
            </a:r>
            <a:r>
              <a:rPr lang="zh-CN" altLang="en-US" sz="1700" dirty="0">
                <a:solidFill>
                  <a:schemeClr val="accent2"/>
                </a:solidFill>
                <a:latin typeface="微软雅黑" panose="020B0503020204020204" pitchFamily="34" charset="-122"/>
                <a:ea typeface="微软雅黑" panose="020B0503020204020204" pitchFamily="34" charset="-122"/>
              </a:rPr>
              <a:t>包含</a:t>
            </a:r>
            <a:r>
              <a:rPr lang="en-US" altLang="zh-CN" sz="1700" dirty="0">
                <a:solidFill>
                  <a:srgbClr val="FF0000"/>
                </a:solidFill>
                <a:latin typeface="微软雅黑" panose="020B0503020204020204" pitchFamily="34" charset="-122"/>
                <a:ea typeface="微软雅黑" panose="020B0503020204020204" pitchFamily="34" charset="-122"/>
              </a:rPr>
              <a:t>8</a:t>
            </a:r>
            <a:r>
              <a:rPr lang="zh-CN" altLang="en-US" sz="1700" dirty="0">
                <a:solidFill>
                  <a:srgbClr val="FF0000"/>
                </a:solidFill>
                <a:latin typeface="微软雅黑" panose="020B0503020204020204" pitchFamily="34" charset="-122"/>
                <a:ea typeface="微软雅黑" panose="020B0503020204020204" pitchFamily="34" charset="-122"/>
              </a:rPr>
              <a:t>个</a:t>
            </a:r>
            <a:r>
              <a:rPr lang="zh-CN" altLang="en-US" sz="1700" dirty="0">
                <a:solidFill>
                  <a:srgbClr val="146C18"/>
                </a:solidFill>
                <a:latin typeface="微软雅黑" panose="020B0503020204020204" pitchFamily="34" charset="-122"/>
                <a:ea typeface="微软雅黑" panose="020B0503020204020204" pitchFamily="34" charset="-122"/>
              </a:rPr>
              <a:t>流处理器</a:t>
            </a:r>
            <a:r>
              <a:rPr lang="en-US" altLang="zh-CN" sz="1700" dirty="0">
                <a:solidFill>
                  <a:srgbClr val="146C18"/>
                </a:solidFill>
                <a:latin typeface="微软雅黑" panose="020B0503020204020204" pitchFamily="34" charset="-122"/>
                <a:ea typeface="微软雅黑" panose="020B0503020204020204" pitchFamily="34" charset="-122"/>
              </a:rPr>
              <a:t>SP</a:t>
            </a:r>
            <a:r>
              <a:rPr lang="zh-CN" altLang="en-US" sz="1700" dirty="0">
                <a:solidFill>
                  <a:srgbClr val="146C18"/>
                </a:solidFill>
                <a:latin typeface="微软雅黑" panose="020B0503020204020204" pitchFamily="34" charset="-122"/>
                <a:ea typeface="微软雅黑" panose="020B0503020204020204" pitchFamily="34" charset="-122"/>
              </a:rPr>
              <a:t>、</a:t>
            </a:r>
            <a:r>
              <a:rPr lang="en-US" altLang="zh-CN" sz="1700" dirty="0">
                <a:solidFill>
                  <a:srgbClr val="FF0000"/>
                </a:solidFill>
                <a:latin typeface="微软雅黑" panose="020B0503020204020204" pitchFamily="34" charset="-122"/>
                <a:ea typeface="微软雅黑" panose="020B0503020204020204" pitchFamily="34" charset="-122"/>
              </a:rPr>
              <a:t>2</a:t>
            </a:r>
            <a:r>
              <a:rPr lang="zh-CN" altLang="en-US" sz="1700" dirty="0">
                <a:solidFill>
                  <a:srgbClr val="FF0000"/>
                </a:solidFill>
                <a:latin typeface="微软雅黑" panose="020B0503020204020204" pitchFamily="34" charset="-122"/>
                <a:ea typeface="微软雅黑" panose="020B0503020204020204" pitchFamily="34" charset="-122"/>
              </a:rPr>
              <a:t>个</a:t>
            </a:r>
            <a:r>
              <a:rPr lang="zh-CN" altLang="en-US" sz="1700" dirty="0">
                <a:solidFill>
                  <a:srgbClr val="146C18"/>
                </a:solidFill>
                <a:latin typeface="微软雅黑" panose="020B0503020204020204" pitchFamily="34" charset="-122"/>
                <a:ea typeface="微软雅黑" panose="020B0503020204020204" pitchFamily="34" charset="-122"/>
              </a:rPr>
              <a:t>特殊功能处理器</a:t>
            </a:r>
            <a:r>
              <a:rPr lang="en-US" altLang="zh-CN" sz="1700" dirty="0">
                <a:solidFill>
                  <a:srgbClr val="146C18"/>
                </a:solidFill>
                <a:latin typeface="微软雅黑" panose="020B0503020204020204" pitchFamily="34" charset="-122"/>
                <a:ea typeface="微软雅黑" panose="020B0503020204020204" pitchFamily="34" charset="-122"/>
              </a:rPr>
              <a:t>SFP</a:t>
            </a:r>
            <a:r>
              <a:rPr lang="zh-CN" altLang="en-US" sz="1700" dirty="0">
                <a:solidFill>
                  <a:srgbClr val="146C18"/>
                </a:solidFill>
                <a:latin typeface="微软雅黑" panose="020B0503020204020204" pitchFamily="34" charset="-122"/>
                <a:ea typeface="微软雅黑" panose="020B0503020204020204" pitchFamily="34" charset="-122"/>
              </a:rPr>
              <a:t>和</a:t>
            </a:r>
            <a:r>
              <a:rPr lang="en-US" altLang="zh-CN" sz="1700" dirty="0">
                <a:solidFill>
                  <a:srgbClr val="FF0000"/>
                </a:solidFill>
                <a:latin typeface="微软雅黑" panose="020B0503020204020204" pitchFamily="34" charset="-122"/>
                <a:ea typeface="微软雅黑" panose="020B0503020204020204" pitchFamily="34" charset="-122"/>
              </a:rPr>
              <a:t>1</a:t>
            </a:r>
            <a:r>
              <a:rPr lang="zh-CN" altLang="en-US" sz="1700" dirty="0">
                <a:solidFill>
                  <a:srgbClr val="FF0000"/>
                </a:solidFill>
                <a:latin typeface="微软雅黑" panose="020B0503020204020204" pitchFamily="34" charset="-122"/>
                <a:ea typeface="微软雅黑" panose="020B0503020204020204" pitchFamily="34" charset="-122"/>
              </a:rPr>
              <a:t>个</a:t>
            </a:r>
            <a:r>
              <a:rPr lang="zh-CN" altLang="en-US" sz="1700" dirty="0">
                <a:solidFill>
                  <a:srgbClr val="146C18"/>
                </a:solidFill>
                <a:latin typeface="微软雅黑" panose="020B0503020204020204" pitchFamily="34" charset="-122"/>
                <a:ea typeface="微软雅黑" panose="020B0503020204020204" pitchFamily="34" charset="-122"/>
              </a:rPr>
              <a:t>双精度处理器</a:t>
            </a:r>
            <a:r>
              <a:rPr lang="en-US" altLang="zh-CN" sz="1700" dirty="0">
                <a:solidFill>
                  <a:srgbClr val="146C18"/>
                </a:solidFill>
                <a:latin typeface="微软雅黑" panose="020B0503020204020204" pitchFamily="34" charset="-122"/>
                <a:ea typeface="微软雅黑" panose="020B0503020204020204" pitchFamily="34" charset="-122"/>
              </a:rPr>
              <a:t>DFU</a:t>
            </a:r>
          </a:p>
        </p:txBody>
      </p:sp>
      <p:sp>
        <p:nvSpPr>
          <p:cNvPr id="15" name="矩形 19"/>
          <p:cNvSpPr>
            <a:spLocks noChangeArrowheads="1"/>
          </p:cNvSpPr>
          <p:nvPr/>
        </p:nvSpPr>
        <p:spPr bwMode="auto">
          <a:xfrm>
            <a:off x="6149975" y="5427604"/>
            <a:ext cx="286339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700" dirty="0" smtClean="0">
                <a:solidFill>
                  <a:schemeClr val="accent2"/>
                </a:solidFill>
                <a:latin typeface="微软雅黑" panose="020B0503020204020204" pitchFamily="34" charset="-122"/>
                <a:ea typeface="微软雅黑" panose="020B0503020204020204" pitchFamily="34" charset="-122"/>
              </a:rPr>
              <a:t>GTX285</a:t>
            </a:r>
            <a:r>
              <a:rPr lang="zh-CN" altLang="en-US" sz="1700" dirty="0">
                <a:solidFill>
                  <a:schemeClr val="accent2"/>
                </a:solidFill>
                <a:latin typeface="微软雅黑" panose="020B0503020204020204" pitchFamily="34" charset="-122"/>
                <a:ea typeface="微软雅黑" panose="020B0503020204020204" pitchFamily="34" charset="-122"/>
              </a:rPr>
              <a:t>的</a:t>
            </a:r>
            <a:r>
              <a:rPr lang="zh-CN" altLang="en-US" sz="1700" dirty="0" smtClean="0">
                <a:solidFill>
                  <a:schemeClr val="accent2"/>
                </a:solidFill>
                <a:latin typeface="微软雅黑" panose="020B0503020204020204" pitchFamily="34" charset="-122"/>
                <a:ea typeface="微软雅黑" panose="020B0503020204020204" pitchFamily="34" charset="-122"/>
              </a:rPr>
              <a:t>核</a:t>
            </a:r>
            <a:r>
              <a:rPr lang="zh-CN" altLang="en-US" sz="1700" dirty="0">
                <a:solidFill>
                  <a:schemeClr val="accent2"/>
                </a:solidFill>
                <a:latin typeface="微软雅黑" panose="020B0503020204020204" pitchFamily="34" charset="-122"/>
                <a:ea typeface="微软雅黑" panose="020B0503020204020204" pitchFamily="34" charset="-122"/>
              </a:rPr>
              <a:t>（</a:t>
            </a:r>
            <a:r>
              <a:rPr lang="en-US" altLang="zh-CN" sz="1700" dirty="0">
                <a:solidFill>
                  <a:schemeClr val="accent2"/>
                </a:solidFill>
                <a:latin typeface="微软雅黑" panose="020B0503020204020204" pitchFamily="34" charset="-122"/>
                <a:ea typeface="微软雅黑" panose="020B0503020204020204" pitchFamily="34" charset="-122"/>
              </a:rPr>
              <a:t>SP</a:t>
            </a:r>
            <a:r>
              <a:rPr lang="zh-CN" altLang="en-US" sz="1700" dirty="0">
                <a:solidFill>
                  <a:schemeClr val="accent2"/>
                </a:solidFill>
                <a:latin typeface="微软雅黑" panose="020B0503020204020204" pitchFamily="34" charset="-122"/>
                <a:ea typeface="微软雅黑" panose="020B0503020204020204" pitchFamily="34" charset="-122"/>
              </a:rPr>
              <a:t>或</a:t>
            </a:r>
            <a:r>
              <a:rPr lang="en-US" altLang="zh-CN" sz="1700" dirty="0">
                <a:solidFill>
                  <a:schemeClr val="accent2"/>
                </a:solidFill>
                <a:latin typeface="微软雅黑" panose="020B0503020204020204" pitchFamily="34" charset="-122"/>
                <a:ea typeface="微软雅黑" panose="020B0503020204020204" pitchFamily="34" charset="-122"/>
              </a:rPr>
              <a:t>core</a:t>
            </a:r>
            <a:r>
              <a:rPr lang="zh-CN" altLang="en-US" sz="1700" dirty="0">
                <a:solidFill>
                  <a:schemeClr val="accent2"/>
                </a:solidFill>
                <a:latin typeface="微软雅黑" panose="020B0503020204020204" pitchFamily="34" charset="-122"/>
                <a:ea typeface="微软雅黑" panose="020B0503020204020204" pitchFamily="34" charset="-122"/>
              </a:rPr>
              <a:t>）数为</a:t>
            </a:r>
            <a:r>
              <a:rPr lang="en-US" altLang="zh-CN" sz="1700" dirty="0">
                <a:solidFill>
                  <a:schemeClr val="accent2"/>
                </a:solidFill>
                <a:latin typeface="微软雅黑" panose="020B0503020204020204" pitchFamily="34" charset="-122"/>
                <a:ea typeface="微软雅黑" panose="020B0503020204020204" pitchFamily="34" charset="-122"/>
              </a:rPr>
              <a:t>30x8=240</a:t>
            </a:r>
            <a:r>
              <a:rPr lang="zh-CN" altLang="en-US" sz="1700" dirty="0">
                <a:solidFill>
                  <a:schemeClr val="accent2"/>
                </a:solidFill>
                <a:latin typeface="微软雅黑" panose="020B0503020204020204" pitchFamily="34" charset="-122"/>
                <a:ea typeface="微软雅黑" panose="020B0503020204020204" pitchFamily="34" charset="-122"/>
              </a:rPr>
              <a:t>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65542"/>
                                        </p:tgtEl>
                                        <p:attrNameLst>
                                          <p:attrName>style.visibility</p:attrName>
                                        </p:attrNameLst>
                                      </p:cBhvr>
                                      <p:to>
                                        <p:strVal val="visible"/>
                                      </p:to>
                                    </p:set>
                                    <p:animEffect transition="in" filter="randombar(horizontal)">
                                      <p:cBhvr>
                                        <p:cTn id="27" dur="500"/>
                                        <p:tgtEl>
                                          <p:spTgt spid="655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32" dur="500"/>
                                        <p:tgtEl>
                                          <p:spTgt spid="16">
                                            <p:txEl>
                                              <p:pRg st="0" end="0"/>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35" dur="500"/>
                                        <p:tgtEl>
                                          <p:spTgt spid="16">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4" presetClass="entr" presetSubtype="10" fill="hold" nodeType="clickEffect">
                                  <p:stCondLst>
                                    <p:cond delay="0"/>
                                  </p:stCondLst>
                                  <p:childTnLst>
                                    <p:set>
                                      <p:cBhvr>
                                        <p:cTn id="39" dur="1" fill="hold">
                                          <p:stCondLst>
                                            <p:cond delay="0"/>
                                          </p:stCondLst>
                                        </p:cTn>
                                        <p:tgtEl>
                                          <p:spTgt spid="20">
                                            <p:txEl>
                                              <p:pRg st="0" end="0"/>
                                            </p:txEl>
                                          </p:spTgt>
                                        </p:tgtEl>
                                        <p:attrNameLst>
                                          <p:attrName>style.visibility</p:attrName>
                                        </p:attrNameLst>
                                      </p:cBhvr>
                                      <p:to>
                                        <p:strVal val="visible"/>
                                      </p:to>
                                    </p:set>
                                    <p:animEffect transition="in" filter="randombar(horizontal)">
                                      <p:cBhvr>
                                        <p:cTn id="40" dur="500"/>
                                        <p:tgtEl>
                                          <p:spTgt spid="20">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4" presetClass="entr" presetSubtype="1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500"/>
                                        <p:tgtEl>
                                          <p:spTgt spid="1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4" presetClass="entr" presetSubtype="10" fill="hold" nodeType="clickEffect">
                                  <p:stCondLst>
                                    <p:cond delay="0"/>
                                  </p:stCondLst>
                                  <p:childTnLst>
                                    <p:set>
                                      <p:cBhvr>
                                        <p:cTn id="49"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50" dur="500"/>
                                        <p:tgtEl>
                                          <p:spTgt spid="14">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randombar(horizontal)">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800100" y="157163"/>
            <a:ext cx="7124700" cy="425450"/>
          </a:xfrm>
        </p:spPr>
        <p:txBody>
          <a:bodyPr/>
          <a:lstStyle/>
          <a:p>
            <a:r>
              <a:rPr lang="en-US" altLang="zh-CN" dirty="0" smtClean="0">
                <a:latin typeface="微软雅黑" panose="020B0503020204020204" pitchFamily="34" charset="-122"/>
                <a:ea typeface="微软雅黑" panose="020B0503020204020204" pitchFamily="34" charset="-122"/>
              </a:rPr>
              <a:t>9.5 </a:t>
            </a:r>
            <a:r>
              <a:rPr lang="zh-CN" altLang="en-US" dirty="0" smtClean="0">
                <a:latin typeface="微软雅黑" panose="020B0503020204020204" pitchFamily="34" charset="-122"/>
                <a:ea typeface="微软雅黑" panose="020B0503020204020204" pitchFamily="34" charset="-122"/>
              </a:rPr>
              <a:t>并行</a:t>
            </a:r>
            <a:r>
              <a:rPr lang="zh-CN" altLang="en-US" dirty="0">
                <a:latin typeface="微软雅黑" panose="020B0503020204020204" pitchFamily="34" charset="-122"/>
                <a:ea typeface="微软雅黑" panose="020B0503020204020204" pitchFamily="34" charset="-122"/>
              </a:rPr>
              <a:t>编程模式简介</a:t>
            </a:r>
          </a:p>
        </p:txBody>
      </p:sp>
      <p:sp>
        <p:nvSpPr>
          <p:cNvPr id="65539" name="Rectangle 3"/>
          <p:cNvSpPr>
            <a:spLocks noGrp="1" noChangeArrowheads="1"/>
          </p:cNvSpPr>
          <p:nvPr>
            <p:ph type="body" idx="1"/>
          </p:nvPr>
        </p:nvSpPr>
        <p:spPr>
          <a:xfrm>
            <a:off x="465138" y="715963"/>
            <a:ext cx="8240712" cy="5099050"/>
          </a:xfrm>
        </p:spPr>
        <p:txBody>
          <a:bodyPr/>
          <a:lstStyle/>
          <a:p>
            <a:r>
              <a:rPr lang="zh-CN" altLang="zh-CN" sz="2000" dirty="0" smtClean="0">
                <a:latin typeface="微软雅黑" panose="020B0503020204020204" pitchFamily="34" charset="-122"/>
                <a:ea typeface="微软雅黑" panose="020B0503020204020204" pitchFamily="34" charset="-122"/>
              </a:rPr>
              <a:t>应用可分以下</a:t>
            </a:r>
            <a:r>
              <a:rPr lang="zh-CN" altLang="en-US" sz="2000" dirty="0" smtClean="0">
                <a:latin typeface="微软雅黑" panose="020B0503020204020204" pitchFamily="34" charset="-122"/>
                <a:ea typeface="微软雅黑" panose="020B0503020204020204" pitchFamily="34" charset="-122"/>
              </a:rPr>
              <a:t>几</a:t>
            </a:r>
            <a:r>
              <a:rPr lang="zh-CN" altLang="zh-CN" sz="2000" dirty="0" smtClean="0">
                <a:latin typeface="微软雅黑" panose="020B0503020204020204" pitchFamily="34" charset="-122"/>
                <a:ea typeface="微软雅黑" panose="020B0503020204020204" pitchFamily="34" charset="-122"/>
              </a:rPr>
              <a:t>种类型：</a:t>
            </a:r>
            <a:endParaRPr lang="en-US" altLang="zh-CN" sz="2000" dirty="0" smtClean="0">
              <a:latin typeface="微软雅黑" panose="020B0503020204020204" pitchFamily="34" charset="-122"/>
              <a:ea typeface="微软雅黑" panose="020B0503020204020204" pitchFamily="34" charset="-122"/>
            </a:endParaRPr>
          </a:p>
          <a:p>
            <a:pPr lvl="1"/>
            <a:r>
              <a:rPr lang="zh-CN" altLang="zh-CN" sz="2000" dirty="0" smtClean="0">
                <a:latin typeface="微软雅黑" panose="020B0503020204020204" pitchFamily="34" charset="-122"/>
                <a:ea typeface="微软雅黑" panose="020B0503020204020204" pitchFamily="34" charset="-122"/>
              </a:rPr>
              <a:t>计算密集型（</a:t>
            </a:r>
            <a:r>
              <a:rPr lang="en-US" altLang="zh-CN" sz="2000" dirty="0" smtClean="0">
                <a:latin typeface="微软雅黑" panose="020B0503020204020204" pitchFamily="34" charset="-122"/>
                <a:ea typeface="微软雅黑" panose="020B0503020204020204" pitchFamily="34" charset="-122"/>
              </a:rPr>
              <a:t>Computation-Intensive</a:t>
            </a:r>
            <a:r>
              <a:rPr lang="zh-CN"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2"/>
            <a:r>
              <a:rPr lang="zh-CN" altLang="en-US" sz="2000" dirty="0" smtClean="0">
                <a:latin typeface="微软雅黑" panose="020B0503020204020204" pitchFamily="34" charset="-122"/>
                <a:ea typeface="微软雅黑" panose="020B0503020204020204" pitchFamily="34" charset="-122"/>
              </a:rPr>
              <a:t>数据量不大，但计算较为复杂</a:t>
            </a:r>
            <a:endParaRPr lang="en-US" altLang="zh-CN" sz="2000" dirty="0" smtClean="0">
              <a:latin typeface="微软雅黑" panose="020B0503020204020204" pitchFamily="34" charset="-122"/>
              <a:ea typeface="微软雅黑" panose="020B0503020204020204" pitchFamily="34" charset="-122"/>
            </a:endParaRPr>
          </a:p>
          <a:p>
            <a:pPr lvl="2"/>
            <a:r>
              <a:rPr lang="zh-CN" altLang="en-US" sz="2000" dirty="0" smtClean="0">
                <a:latin typeface="微软雅黑" panose="020B0503020204020204" pitchFamily="34" charset="-122"/>
                <a:ea typeface="微软雅黑" panose="020B0503020204020204" pitchFamily="34" charset="-122"/>
              </a:rPr>
              <a:t>如：一个计算圆周率至小数点一千位以下的程序，在执行过程中绝大部份时间用在三角函数和开根号计算</a:t>
            </a:r>
            <a:endParaRPr lang="en-US" altLang="zh-CN" sz="2000" dirty="0" smtClean="0">
              <a:latin typeface="微软雅黑" panose="020B0503020204020204" pitchFamily="34" charset="-122"/>
              <a:ea typeface="微软雅黑" panose="020B0503020204020204" pitchFamily="34" charset="-122"/>
            </a:endParaRPr>
          </a:p>
          <a:p>
            <a:pPr lvl="1"/>
            <a:r>
              <a:rPr lang="zh-CN" altLang="zh-CN" sz="2000" dirty="0" smtClean="0">
                <a:latin typeface="微软雅黑" panose="020B0503020204020204" pitchFamily="34" charset="-122"/>
                <a:ea typeface="微软雅黑" panose="020B0503020204020204" pitchFamily="34" charset="-122"/>
              </a:rPr>
              <a:t>数据密集型（</a:t>
            </a:r>
            <a:r>
              <a:rPr lang="en-US" altLang="zh-CN" sz="2000" dirty="0" smtClean="0">
                <a:latin typeface="微软雅黑" panose="020B0503020204020204" pitchFamily="34" charset="-122"/>
                <a:ea typeface="微软雅黑" panose="020B0503020204020204" pitchFamily="34" charset="-122"/>
              </a:rPr>
              <a:t>Data-Intensive</a:t>
            </a:r>
            <a:r>
              <a:rPr lang="zh-CN"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2"/>
            <a:r>
              <a:rPr lang="zh-CN" altLang="en-US" sz="2000" dirty="0" smtClean="0">
                <a:latin typeface="微软雅黑" panose="020B0503020204020204" pitchFamily="34" charset="-122"/>
                <a:ea typeface="微软雅黑" panose="020B0503020204020204" pitchFamily="34" charset="-122"/>
              </a:rPr>
              <a:t>数据量巨大、但计算相对简单</a:t>
            </a:r>
            <a:endParaRPr lang="en-US" altLang="zh-CN" sz="2000" dirty="0" smtClean="0">
              <a:latin typeface="微软雅黑" panose="020B0503020204020204" pitchFamily="34" charset="-122"/>
              <a:ea typeface="微软雅黑" panose="020B0503020204020204" pitchFamily="34" charset="-122"/>
            </a:endParaRPr>
          </a:p>
          <a:p>
            <a:pPr lvl="2"/>
            <a:r>
              <a:rPr lang="zh-CN" altLang="zh-CN" sz="2000" dirty="0" smtClean="0">
                <a:latin typeface="微软雅黑" panose="020B0503020204020204" pitchFamily="34" charset="-122"/>
                <a:ea typeface="微软雅黑" panose="020B0503020204020204" pitchFamily="34" charset="-122"/>
              </a:rPr>
              <a:t>如</a:t>
            </a:r>
            <a:r>
              <a:rPr lang="zh-CN" altLang="en-US" sz="2000" dirty="0" smtClean="0">
                <a:latin typeface="微软雅黑" panose="020B0503020204020204" pitchFamily="34" charset="-122"/>
                <a:ea typeface="微软雅黑" panose="020B0503020204020204" pitchFamily="34" charset="-122"/>
              </a:rPr>
              <a:t>：</a:t>
            </a:r>
            <a:r>
              <a:rPr lang="zh-CN" altLang="zh-CN" sz="2000" dirty="0" smtClean="0">
                <a:latin typeface="微软雅黑" panose="020B0503020204020204" pitchFamily="34" charset="-122"/>
                <a:ea typeface="微软雅黑" panose="020B0503020204020204" pitchFamily="34" charset="-122"/>
              </a:rPr>
              <a:t>海量网页词频统计问题</a:t>
            </a:r>
            <a:endParaRPr lang="en-US" altLang="zh-CN" sz="2000" dirty="0" smtClean="0">
              <a:latin typeface="微软雅黑" panose="020B0503020204020204" pitchFamily="34" charset="-122"/>
              <a:ea typeface="微软雅黑" panose="020B0503020204020204" pitchFamily="34" charset="-122"/>
            </a:endParaRPr>
          </a:p>
          <a:p>
            <a:pPr lvl="2"/>
            <a:r>
              <a:rPr lang="zh-CN" altLang="en-US" sz="2000" dirty="0" smtClean="0">
                <a:latin typeface="微软雅黑" panose="020B0503020204020204" pitchFamily="34" charset="-122"/>
                <a:ea typeface="微软雅黑" panose="020B0503020204020204" pitchFamily="34" charset="-122"/>
              </a:rPr>
              <a:t>需要频繁读取数据，也称为</a:t>
            </a:r>
            <a:r>
              <a:rPr lang="en-US" altLang="zh-CN" sz="2000" dirty="0" smtClean="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密集型</a:t>
            </a:r>
            <a:endParaRPr lang="en-US" altLang="zh-CN" sz="2000" dirty="0" smtClean="0">
              <a:latin typeface="微软雅黑" panose="020B0503020204020204" pitchFamily="34" charset="-122"/>
              <a:ea typeface="微软雅黑" panose="020B0503020204020204" pitchFamily="34" charset="-122"/>
            </a:endParaRPr>
          </a:p>
          <a:p>
            <a:pPr lvl="1"/>
            <a:r>
              <a:rPr lang="zh-CN" altLang="zh-CN" sz="2000" dirty="0" smtClean="0">
                <a:latin typeface="微软雅黑" panose="020B0503020204020204" pitchFamily="34" charset="-122"/>
                <a:ea typeface="微软雅黑" panose="020B0503020204020204" pitchFamily="34" charset="-122"/>
              </a:rPr>
              <a:t>数据密集与计算密集混合型</a:t>
            </a:r>
            <a:endParaRPr lang="en-US" altLang="zh-CN" sz="2000" dirty="0" smtClean="0">
              <a:latin typeface="微软雅黑" panose="020B0503020204020204" pitchFamily="34" charset="-122"/>
              <a:ea typeface="微软雅黑" panose="020B0503020204020204" pitchFamily="34" charset="-122"/>
            </a:endParaRPr>
          </a:p>
          <a:p>
            <a:pPr lvl="2"/>
            <a:r>
              <a:rPr lang="zh-CN" altLang="en-US" sz="2000" dirty="0" smtClean="0">
                <a:latin typeface="微软雅黑" panose="020B0503020204020204" pitchFamily="34" charset="-122"/>
                <a:ea typeface="微软雅黑" panose="020B0503020204020204" pitchFamily="34" charset="-122"/>
              </a:rPr>
              <a:t>数据量巨大且计算复杂</a:t>
            </a:r>
            <a:endParaRPr lang="en-US" altLang="zh-CN" sz="2000" dirty="0" smtClean="0">
              <a:latin typeface="微软雅黑" panose="020B0503020204020204" pitchFamily="34" charset="-122"/>
              <a:ea typeface="微软雅黑" panose="020B0503020204020204" pitchFamily="34" charset="-122"/>
            </a:endParaRPr>
          </a:p>
          <a:p>
            <a:pPr lvl="2"/>
            <a:r>
              <a:rPr lang="zh-CN" altLang="en-US" sz="2000" dirty="0" smtClean="0">
                <a:latin typeface="微软雅黑" panose="020B0503020204020204" pitchFamily="34" charset="-122"/>
                <a:ea typeface="微软雅黑" panose="020B0503020204020204" pitchFamily="34" charset="-122"/>
              </a:rPr>
              <a:t>如：</a:t>
            </a:r>
            <a:r>
              <a:rPr lang="en-US" altLang="zh-CN" sz="2000" dirty="0" smtClean="0">
                <a:latin typeface="微软雅黑" panose="020B0503020204020204" pitchFamily="34" charset="-122"/>
                <a:ea typeface="微软雅黑" panose="020B0503020204020204" pitchFamily="34" charset="-122"/>
              </a:rPr>
              <a:t>3D</a:t>
            </a:r>
            <a:r>
              <a:rPr lang="zh-CN" altLang="zh-CN" sz="2000" dirty="0" smtClean="0">
                <a:latin typeface="微软雅黑" panose="020B0503020204020204" pitchFamily="34" charset="-122"/>
                <a:ea typeface="微软雅黑" panose="020B0503020204020204" pitchFamily="34" charset="-122"/>
              </a:rPr>
              <a:t>电影渲染</a:t>
            </a:r>
          </a:p>
        </p:txBody>
      </p:sp>
      <p:sp>
        <p:nvSpPr>
          <p:cNvPr id="2" name="矩形 1"/>
          <p:cNvSpPr>
            <a:spLocks noChangeArrowheads="1"/>
          </p:cNvSpPr>
          <p:nvPr/>
        </p:nvSpPr>
        <p:spPr bwMode="auto">
          <a:xfrm>
            <a:off x="1079500" y="5780088"/>
            <a:ext cx="7470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2000" dirty="0">
                <a:solidFill>
                  <a:srgbClr val="FF0000"/>
                </a:solidFill>
                <a:latin typeface="微软雅黑" panose="020B0503020204020204" pitchFamily="34" charset="-122"/>
                <a:ea typeface="微软雅黑" panose="020B0503020204020204" pitchFamily="34" charset="-122"/>
              </a:rPr>
              <a:t>针对不同特点的应用问题和不同的并行处理结构，可以有不同的并行编程模型以及</a:t>
            </a:r>
            <a:r>
              <a:rPr lang="zh-CN" altLang="en-US" sz="2000" dirty="0" smtClean="0">
                <a:solidFill>
                  <a:srgbClr val="FF0000"/>
                </a:solidFill>
                <a:latin typeface="微软雅黑" panose="020B0503020204020204" pitchFamily="34" charset="-122"/>
                <a:ea typeface="微软雅黑" panose="020B0503020204020204" pitchFamily="34" charset="-122"/>
              </a:rPr>
              <a:t>并行程序设计语言。</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wipe(down)">
                                      <p:cBhvr>
                                        <p:cTn id="7" dur="500"/>
                                        <p:tgtEl>
                                          <p:spTgt spid="6553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5539">
                                            <p:txEl>
                                              <p:pRg st="1" end="1"/>
                                            </p:txEl>
                                          </p:spTgt>
                                        </p:tgtEl>
                                        <p:attrNameLst>
                                          <p:attrName>style.visibility</p:attrName>
                                        </p:attrNameLst>
                                      </p:cBhvr>
                                      <p:to>
                                        <p:strVal val="visible"/>
                                      </p:to>
                                    </p:set>
                                    <p:animEffect transition="in" filter="wipe(down)">
                                      <p:cBhvr>
                                        <p:cTn id="10" dur="500"/>
                                        <p:tgtEl>
                                          <p:spTgt spid="65539">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5539">
                                            <p:txEl>
                                              <p:pRg st="4" end="4"/>
                                            </p:txEl>
                                          </p:spTgt>
                                        </p:tgtEl>
                                        <p:attrNameLst>
                                          <p:attrName>style.visibility</p:attrName>
                                        </p:attrNameLst>
                                      </p:cBhvr>
                                      <p:to>
                                        <p:strVal val="visible"/>
                                      </p:to>
                                    </p:set>
                                    <p:animEffect transition="in" filter="wipe(down)">
                                      <p:cBhvr>
                                        <p:cTn id="13" dur="500"/>
                                        <p:tgtEl>
                                          <p:spTgt spid="65539">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5539">
                                            <p:txEl>
                                              <p:pRg st="8" end="8"/>
                                            </p:txEl>
                                          </p:spTgt>
                                        </p:tgtEl>
                                        <p:attrNameLst>
                                          <p:attrName>style.visibility</p:attrName>
                                        </p:attrNameLst>
                                      </p:cBhvr>
                                      <p:to>
                                        <p:strVal val="visible"/>
                                      </p:to>
                                    </p:set>
                                    <p:animEffect transition="in" filter="wipe(down)">
                                      <p:cBhvr>
                                        <p:cTn id="16" dur="500"/>
                                        <p:tgtEl>
                                          <p:spTgt spid="65539">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65539">
                                            <p:txEl>
                                              <p:pRg st="2" end="2"/>
                                            </p:txEl>
                                          </p:spTgt>
                                        </p:tgtEl>
                                        <p:attrNameLst>
                                          <p:attrName>style.visibility</p:attrName>
                                        </p:attrNameLst>
                                      </p:cBhvr>
                                      <p:to>
                                        <p:strVal val="visible"/>
                                      </p:to>
                                    </p:set>
                                    <p:animEffect transition="in" filter="randombar(horizontal)">
                                      <p:cBhvr>
                                        <p:cTn id="21" dur="500"/>
                                        <p:tgtEl>
                                          <p:spTgt spid="65539">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65539">
                                            <p:txEl>
                                              <p:pRg st="3" end="3"/>
                                            </p:txEl>
                                          </p:spTgt>
                                        </p:tgtEl>
                                        <p:attrNameLst>
                                          <p:attrName>style.visibility</p:attrName>
                                        </p:attrNameLst>
                                      </p:cBhvr>
                                      <p:to>
                                        <p:strVal val="visible"/>
                                      </p:to>
                                    </p:set>
                                    <p:animEffect transition="in" filter="randombar(horizontal)">
                                      <p:cBhvr>
                                        <p:cTn id="24" dur="500"/>
                                        <p:tgtEl>
                                          <p:spTgt spid="6553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65539">
                                            <p:txEl>
                                              <p:pRg st="5" end="5"/>
                                            </p:txEl>
                                          </p:spTgt>
                                        </p:tgtEl>
                                        <p:attrNameLst>
                                          <p:attrName>style.visibility</p:attrName>
                                        </p:attrNameLst>
                                      </p:cBhvr>
                                      <p:to>
                                        <p:strVal val="visible"/>
                                      </p:to>
                                    </p:set>
                                    <p:animEffect transition="in" filter="randombar(horizontal)">
                                      <p:cBhvr>
                                        <p:cTn id="29" dur="500"/>
                                        <p:tgtEl>
                                          <p:spTgt spid="65539">
                                            <p:txEl>
                                              <p:pRg st="5" end="5"/>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65539">
                                            <p:txEl>
                                              <p:pRg st="6" end="6"/>
                                            </p:txEl>
                                          </p:spTgt>
                                        </p:tgtEl>
                                        <p:attrNameLst>
                                          <p:attrName>style.visibility</p:attrName>
                                        </p:attrNameLst>
                                      </p:cBhvr>
                                      <p:to>
                                        <p:strVal val="visible"/>
                                      </p:to>
                                    </p:set>
                                    <p:animEffect transition="in" filter="randombar(horizontal)">
                                      <p:cBhvr>
                                        <p:cTn id="32" dur="500"/>
                                        <p:tgtEl>
                                          <p:spTgt spid="65539">
                                            <p:txEl>
                                              <p:pRg st="6" end="6"/>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65539">
                                            <p:txEl>
                                              <p:pRg st="7" end="7"/>
                                            </p:txEl>
                                          </p:spTgt>
                                        </p:tgtEl>
                                        <p:attrNameLst>
                                          <p:attrName>style.visibility</p:attrName>
                                        </p:attrNameLst>
                                      </p:cBhvr>
                                      <p:to>
                                        <p:strVal val="visible"/>
                                      </p:to>
                                    </p:set>
                                    <p:animEffect transition="in" filter="randombar(horizontal)">
                                      <p:cBhvr>
                                        <p:cTn id="35" dur="500"/>
                                        <p:tgtEl>
                                          <p:spTgt spid="6553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65539">
                                            <p:txEl>
                                              <p:pRg st="9" end="9"/>
                                            </p:txEl>
                                          </p:spTgt>
                                        </p:tgtEl>
                                        <p:attrNameLst>
                                          <p:attrName>style.visibility</p:attrName>
                                        </p:attrNameLst>
                                      </p:cBhvr>
                                      <p:to>
                                        <p:strVal val="visible"/>
                                      </p:to>
                                    </p:set>
                                    <p:animEffect transition="in" filter="randombar(horizontal)">
                                      <p:cBhvr>
                                        <p:cTn id="40" dur="500"/>
                                        <p:tgtEl>
                                          <p:spTgt spid="65539">
                                            <p:txEl>
                                              <p:pRg st="9" end="9"/>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65539">
                                            <p:txEl>
                                              <p:pRg st="10" end="10"/>
                                            </p:txEl>
                                          </p:spTgt>
                                        </p:tgtEl>
                                        <p:attrNameLst>
                                          <p:attrName>style.visibility</p:attrName>
                                        </p:attrNameLst>
                                      </p:cBhvr>
                                      <p:to>
                                        <p:strVal val="visible"/>
                                      </p:to>
                                    </p:set>
                                    <p:animEffect transition="in" filter="randombar(horizontal)">
                                      <p:cBhvr>
                                        <p:cTn id="43" dur="500"/>
                                        <p:tgtEl>
                                          <p:spTgt spid="65539">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randombar(horizontal)">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a:extLst>
              <a:ext uri="{FF2B5EF4-FFF2-40B4-BE49-F238E27FC236}">
                <a16:creationId xmlns:a16="http://schemas.microsoft.com/office/drawing/2014/main" id="{2D0C35C8-6715-4194-80E5-0F069265A2B8}"/>
              </a:ext>
            </a:extLst>
          </p:cNvPr>
          <p:cNvSpPr>
            <a:spLocks noGrp="1" noChangeArrowheads="1"/>
          </p:cNvSpPr>
          <p:nvPr>
            <p:ph type="body" idx="1"/>
          </p:nvPr>
        </p:nvSpPr>
        <p:spPr>
          <a:xfrm>
            <a:off x="86472" y="108417"/>
            <a:ext cx="9057528" cy="6776214"/>
          </a:xfrm>
        </p:spPr>
        <p:txBody>
          <a:bodyPr/>
          <a:lstStyle/>
          <a:p>
            <a:pPr marL="0" indent="0">
              <a:buNone/>
              <a:defRPr/>
            </a:pPr>
            <a:r>
              <a:rPr lang="zh-CN" altLang="en-US" sz="2400" dirty="0">
                <a:latin typeface="微软雅黑" panose="020B0503020204020204" pitchFamily="34" charset="-122"/>
                <a:ea typeface="微软雅黑" panose="020B0503020204020204" pitchFamily="34" charset="-122"/>
              </a:rPr>
              <a:t>几种主要的并行处理程序设计方式</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defRPr/>
            </a:pPr>
            <a:r>
              <a:rPr lang="zh-CN" altLang="en-US" sz="2000" dirty="0">
                <a:latin typeface="微软雅黑" panose="020B0503020204020204" pitchFamily="34" charset="-122"/>
                <a:ea typeface="微软雅黑" panose="020B0503020204020204" pitchFamily="34" charset="-122"/>
              </a:rPr>
              <a:t>共享存储变量方式（多线程并行程序设计）</a:t>
            </a:r>
            <a:endParaRPr lang="en-US" altLang="zh-CN" sz="2000" dirty="0">
              <a:latin typeface="微软雅黑" panose="020B0503020204020204" pitchFamily="34" charset="-122"/>
              <a:ea typeface="微软雅黑" panose="020B0503020204020204" pitchFamily="34" charset="-122"/>
            </a:endParaRPr>
          </a:p>
          <a:p>
            <a:pPr lvl="2">
              <a:defRPr/>
            </a:pPr>
            <a:r>
              <a:rPr lang="zh-CN" altLang="en-US" dirty="0">
                <a:solidFill>
                  <a:srgbClr val="146C18"/>
                </a:solidFill>
                <a:latin typeface="微软雅黑" panose="020B0503020204020204" pitchFamily="34" charset="-122"/>
                <a:ea typeface="微软雅黑" panose="020B0503020204020204" pitchFamily="34" charset="-122"/>
              </a:rPr>
              <a:t>用于共享存储器多处理器系统</a:t>
            </a:r>
            <a:endParaRPr lang="en-US" altLang="zh-CN" dirty="0">
              <a:solidFill>
                <a:srgbClr val="146C18"/>
              </a:solidFill>
              <a:latin typeface="微软雅黑" panose="020B0503020204020204" pitchFamily="34" charset="-122"/>
              <a:ea typeface="微软雅黑" panose="020B0503020204020204" pitchFamily="34" charset="-122"/>
            </a:endParaRPr>
          </a:p>
          <a:p>
            <a:pPr lvl="2">
              <a:defRPr/>
            </a:pPr>
            <a:r>
              <a:rPr lang="zh-CN" altLang="en-US" dirty="0">
                <a:solidFill>
                  <a:srgbClr val="146C18"/>
                </a:solidFill>
                <a:latin typeface="微软雅黑" panose="020B0503020204020204" pitchFamily="34" charset="-122"/>
                <a:ea typeface="微软雅黑" panose="020B0503020204020204" pitchFamily="34" charset="-122"/>
              </a:rPr>
              <a:t>通常将一个任务分解成若干个处理逻辑段（称为一个线程）</a:t>
            </a:r>
            <a:endParaRPr lang="en-US" altLang="zh-CN" dirty="0">
              <a:solidFill>
                <a:srgbClr val="146C18"/>
              </a:solidFill>
              <a:latin typeface="微软雅黑" panose="020B0503020204020204" pitchFamily="34" charset="-122"/>
              <a:ea typeface="微软雅黑" panose="020B0503020204020204" pitchFamily="34" charset="-122"/>
            </a:endParaRPr>
          </a:p>
          <a:p>
            <a:pPr lvl="2">
              <a:defRPr/>
            </a:pPr>
            <a:r>
              <a:rPr lang="zh-CN" altLang="en-US" dirty="0">
                <a:solidFill>
                  <a:srgbClr val="146C18"/>
                </a:solidFill>
                <a:latin typeface="微软雅黑" panose="020B0503020204020204" pitchFamily="34" charset="-122"/>
                <a:ea typeface="微软雅黑" panose="020B0503020204020204" pitchFamily="34" charset="-122"/>
              </a:rPr>
              <a:t>线程间通过共享存储变量进行数据</a:t>
            </a:r>
            <a:r>
              <a:rPr lang="zh-CN" altLang="en-US" dirty="0" smtClean="0">
                <a:solidFill>
                  <a:srgbClr val="146C18"/>
                </a:solidFill>
                <a:latin typeface="微软雅黑" panose="020B0503020204020204" pitchFamily="34" charset="-122"/>
                <a:ea typeface="微软雅黑" panose="020B0503020204020204" pitchFamily="34" charset="-122"/>
              </a:rPr>
              <a:t>交换</a:t>
            </a:r>
            <a:endParaRPr lang="en-US" altLang="zh-CN" dirty="0" smtClean="0">
              <a:solidFill>
                <a:srgbClr val="146C18"/>
              </a:solidFill>
              <a:latin typeface="微软雅黑" panose="020B0503020204020204" pitchFamily="34" charset="-122"/>
              <a:ea typeface="微软雅黑" panose="020B0503020204020204" pitchFamily="34" charset="-122"/>
            </a:endParaRPr>
          </a:p>
          <a:p>
            <a:pPr lvl="2">
              <a:defRPr/>
            </a:pPr>
            <a:r>
              <a:rPr lang="zh-CN" altLang="en-US" dirty="0">
                <a:solidFill>
                  <a:schemeClr val="accent2"/>
                </a:solidFill>
                <a:latin typeface="微软雅黑" panose="020B0503020204020204" pitchFamily="34" charset="-122"/>
                <a:ea typeface="微软雅黑" panose="020B0503020204020204" pitchFamily="34" charset="-122"/>
              </a:rPr>
              <a:t>出现了很多具有代表性的并行编程接口</a:t>
            </a:r>
            <a:r>
              <a:rPr lang="en-US" altLang="zh-CN" dirty="0">
                <a:solidFill>
                  <a:schemeClr val="accent2"/>
                </a:solidFill>
                <a:latin typeface="微软雅黑" panose="020B0503020204020204" pitchFamily="34" charset="-122"/>
                <a:ea typeface="微软雅黑" panose="020B0503020204020204" pitchFamily="34" charset="-122"/>
              </a:rPr>
              <a:t>:</a:t>
            </a:r>
          </a:p>
          <a:p>
            <a:pPr lvl="2">
              <a:defRPr/>
            </a:pPr>
            <a:r>
              <a:rPr lang="en-US" altLang="zh-CN" dirty="0" err="1">
                <a:solidFill>
                  <a:srgbClr val="FF0000"/>
                </a:solidFill>
                <a:latin typeface="微软雅黑" panose="020B0503020204020204" pitchFamily="34" charset="-122"/>
                <a:ea typeface="微软雅黑" panose="020B0503020204020204" pitchFamily="34" charset="-122"/>
              </a:rPr>
              <a:t>Pthread</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在串行程序中加入</a:t>
            </a:r>
            <a:r>
              <a:rPr lang="en-US" altLang="zh-CN" dirty="0" err="1">
                <a:solidFill>
                  <a:schemeClr val="tx1"/>
                </a:solidFill>
                <a:latin typeface="微软雅黑" panose="020B0503020204020204" pitchFamily="34" charset="-122"/>
                <a:ea typeface="微软雅黑" panose="020B0503020204020204" pitchFamily="34" charset="-122"/>
              </a:rPr>
              <a:t>Pthread</a:t>
            </a:r>
            <a:r>
              <a:rPr lang="zh-CN" altLang="en-US" dirty="0">
                <a:solidFill>
                  <a:schemeClr val="tx1"/>
                </a:solidFill>
                <a:latin typeface="微软雅黑" panose="020B0503020204020204" pitchFamily="34" charset="-122"/>
                <a:ea typeface="微软雅黑" panose="020B0503020204020204" pitchFamily="34" charset="-122"/>
              </a:rPr>
              <a:t>函数</a:t>
            </a:r>
            <a:r>
              <a:rPr lang="zh-CN" altLang="en-US" dirty="0" smtClean="0">
                <a:solidFill>
                  <a:schemeClr val="tx1"/>
                </a:solidFill>
                <a:latin typeface="微软雅黑" panose="020B0503020204020204" pitchFamily="34" charset="-122"/>
                <a:ea typeface="微软雅黑" panose="020B0503020204020204" pitchFamily="34" charset="-122"/>
              </a:rPr>
              <a:t>调用，实现</a:t>
            </a:r>
            <a:r>
              <a:rPr lang="zh-CN" altLang="en-US" dirty="0">
                <a:solidFill>
                  <a:schemeClr val="tx1"/>
                </a:solidFill>
                <a:latin typeface="微软雅黑" panose="020B0503020204020204" pitchFamily="34" charset="-122"/>
                <a:ea typeface="微软雅黑" panose="020B0503020204020204" pitchFamily="34" charset="-122"/>
              </a:rPr>
              <a:t>多线程并行处理。</a:t>
            </a:r>
            <a:endParaRPr lang="en-US" altLang="zh-CN" dirty="0">
              <a:solidFill>
                <a:schemeClr val="tx1"/>
              </a:solidFill>
              <a:latin typeface="微软雅黑" panose="020B0503020204020204" pitchFamily="34" charset="-122"/>
              <a:ea typeface="微软雅黑" panose="020B0503020204020204" pitchFamily="34" charset="-122"/>
            </a:endParaRPr>
          </a:p>
          <a:p>
            <a:pPr lvl="2">
              <a:defRPr/>
            </a:pPr>
            <a:r>
              <a:rPr lang="en-US" altLang="zh-CN" dirty="0" err="1" smtClean="0">
                <a:solidFill>
                  <a:schemeClr val="accent1"/>
                </a:solidFill>
                <a:latin typeface="微软雅黑" panose="020B0503020204020204" pitchFamily="34" charset="-122"/>
                <a:ea typeface="微软雅黑" panose="020B0503020204020204" pitchFamily="34" charset="-122"/>
              </a:rPr>
              <a:t>OpenMP</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在串行程序中插入编译指导</a:t>
            </a:r>
            <a:r>
              <a:rPr lang="zh-CN" altLang="en-US" dirty="0" smtClean="0">
                <a:solidFill>
                  <a:schemeClr val="tx1"/>
                </a:solidFill>
                <a:latin typeface="微软雅黑" panose="020B0503020204020204" pitchFamily="34" charset="-122"/>
                <a:ea typeface="微软雅黑" panose="020B0503020204020204" pitchFamily="34" charset="-122"/>
              </a:rPr>
              <a:t>命令，指示</a:t>
            </a:r>
            <a:r>
              <a:rPr lang="zh-CN" altLang="en-US" dirty="0">
                <a:solidFill>
                  <a:schemeClr val="tx1"/>
                </a:solidFill>
                <a:latin typeface="微软雅黑" panose="020B0503020204020204" pitchFamily="34" charset="-122"/>
                <a:ea typeface="微软雅黑" panose="020B0503020204020204" pitchFamily="34" charset="-122"/>
              </a:rPr>
              <a:t>哪个程序段可并行</a:t>
            </a:r>
            <a:r>
              <a:rPr lang="zh-CN" altLang="en-US" dirty="0" smtClean="0">
                <a:solidFill>
                  <a:schemeClr val="tx1"/>
                </a:solidFill>
                <a:latin typeface="微软雅黑" panose="020B0503020204020204" pitchFamily="34" charset="-122"/>
                <a:ea typeface="微软雅黑" panose="020B0503020204020204" pitchFamily="34" charset="-122"/>
              </a:rPr>
              <a:t>执行。</a:t>
            </a:r>
            <a:endParaRPr lang="en-US" altLang="zh-CN" dirty="0" smtClean="0">
              <a:solidFill>
                <a:schemeClr val="tx1"/>
              </a:solidFill>
              <a:latin typeface="微软雅黑" panose="020B0503020204020204" pitchFamily="34" charset="-122"/>
              <a:ea typeface="微软雅黑" panose="020B0503020204020204" pitchFamily="34" charset="-122"/>
            </a:endParaRPr>
          </a:p>
          <a:p>
            <a:pPr lvl="1">
              <a:lnSpc>
                <a:spcPts val="3000"/>
              </a:lnSpc>
            </a:pPr>
            <a:r>
              <a:rPr lang="zh-CN" altLang="zh-CN" sz="2000" dirty="0">
                <a:latin typeface="微软雅黑" panose="020B0503020204020204" pitchFamily="34" charset="-122"/>
                <a:ea typeface="微软雅黑" panose="020B0503020204020204" pitchFamily="34" charset="-122"/>
              </a:rPr>
              <a:t>消息传递方式</a:t>
            </a:r>
            <a:endParaRPr lang="en-US" altLang="zh-CN" sz="2000" dirty="0">
              <a:latin typeface="微软雅黑" panose="020B0503020204020204" pitchFamily="34" charset="-122"/>
              <a:ea typeface="微软雅黑" panose="020B0503020204020204" pitchFamily="34" charset="-122"/>
            </a:endParaRPr>
          </a:p>
          <a:p>
            <a:pPr lvl="2">
              <a:lnSpc>
                <a:spcPts val="3000"/>
              </a:lnSpc>
              <a:spcBef>
                <a:spcPct val="0"/>
              </a:spcBef>
            </a:pPr>
            <a:r>
              <a:rPr lang="zh-CN" altLang="en-US" dirty="0">
                <a:solidFill>
                  <a:srgbClr val="146C18"/>
                </a:solidFill>
                <a:latin typeface="微软雅黑" panose="020B0503020204020204" pitchFamily="34" charset="-122"/>
                <a:ea typeface="微软雅黑" panose="020B0503020204020204" pitchFamily="34" charset="-122"/>
              </a:rPr>
              <a:t>用于分布式存储器访问的并行处理系统（如集群）</a:t>
            </a:r>
            <a:endParaRPr lang="en-US" altLang="zh-CN" dirty="0">
              <a:solidFill>
                <a:srgbClr val="146C18"/>
              </a:solidFill>
              <a:latin typeface="微软雅黑" panose="020B0503020204020204" pitchFamily="34" charset="-122"/>
              <a:ea typeface="微软雅黑" panose="020B0503020204020204" pitchFamily="34" charset="-122"/>
            </a:endParaRPr>
          </a:p>
          <a:p>
            <a:pPr lvl="2">
              <a:lnSpc>
                <a:spcPts val="3000"/>
              </a:lnSpc>
              <a:spcBef>
                <a:spcPct val="0"/>
              </a:spcBef>
            </a:pPr>
            <a:r>
              <a:rPr lang="zh-CN" altLang="en-US" dirty="0">
                <a:solidFill>
                  <a:srgbClr val="000000"/>
                </a:solidFill>
                <a:latin typeface="微软雅黑" panose="020B0503020204020204" pitchFamily="34" charset="-122"/>
                <a:ea typeface="微软雅黑" panose="020B0503020204020204" pitchFamily="34" charset="-122"/>
              </a:rPr>
              <a:t>对于</a:t>
            </a:r>
            <a:r>
              <a:rPr lang="zh-CN" altLang="en-US" dirty="0" smtClean="0">
                <a:solidFill>
                  <a:srgbClr val="000000"/>
                </a:solidFill>
                <a:latin typeface="微软雅黑" panose="020B0503020204020204" pitchFamily="34" charset="-122"/>
                <a:ea typeface="微软雅黑" panose="020B0503020204020204" pitchFamily="34" charset="-122"/>
              </a:rPr>
              <a:t>分布式</a:t>
            </a:r>
            <a:r>
              <a:rPr lang="zh-CN" altLang="en-US" dirty="0">
                <a:solidFill>
                  <a:srgbClr val="000000"/>
                </a:solidFill>
                <a:latin typeface="微软雅黑" panose="020B0503020204020204" pitchFamily="34" charset="-122"/>
                <a:ea typeface="微软雅黑" panose="020B0503020204020204" pitchFamily="34" charset="-122"/>
              </a:rPr>
              <a:t>存储访问，无法通过执行</a:t>
            </a:r>
            <a:r>
              <a:rPr lang="en-US" altLang="zh-CN" dirty="0">
                <a:solidFill>
                  <a:srgbClr val="000000"/>
                </a:solidFill>
                <a:latin typeface="微软雅黑" panose="020B0503020204020204" pitchFamily="34" charset="-122"/>
                <a:ea typeface="微软雅黑" panose="020B0503020204020204" pitchFamily="34" charset="-122"/>
              </a:rPr>
              <a:t>LOAD/STORE</a:t>
            </a:r>
            <a:r>
              <a:rPr lang="zh-CN" altLang="en-US" dirty="0">
                <a:solidFill>
                  <a:srgbClr val="000000"/>
                </a:solidFill>
                <a:latin typeface="微软雅黑" panose="020B0503020204020204" pitchFamily="34" charset="-122"/>
                <a:ea typeface="微软雅黑" panose="020B0503020204020204" pitchFamily="34" charset="-122"/>
              </a:rPr>
              <a:t>指令访问另一节点私有存储器，因此，无法通过共享存储变量来交换数据。</a:t>
            </a:r>
            <a:endParaRPr lang="en-US" altLang="zh-CN" dirty="0">
              <a:solidFill>
                <a:srgbClr val="146C18"/>
              </a:solidFill>
              <a:latin typeface="微软雅黑" panose="020B0503020204020204" pitchFamily="34" charset="-122"/>
              <a:ea typeface="微软雅黑" panose="020B0503020204020204" pitchFamily="34" charset="-122"/>
            </a:endParaRPr>
          </a:p>
          <a:p>
            <a:pPr lvl="2">
              <a:lnSpc>
                <a:spcPts val="3000"/>
              </a:lnSpc>
              <a:spcBef>
                <a:spcPct val="0"/>
              </a:spcBef>
            </a:pPr>
            <a:r>
              <a:rPr lang="zh-CN" altLang="en-US" dirty="0" smtClean="0">
                <a:solidFill>
                  <a:srgbClr val="146C18"/>
                </a:solidFill>
                <a:latin typeface="微软雅黑" panose="020B0503020204020204" pitchFamily="34" charset="-122"/>
                <a:ea typeface="微软雅黑" panose="020B0503020204020204" pitchFamily="34" charset="-122"/>
              </a:rPr>
              <a:t>消息传递方式将任务分解为若干子任务，每</a:t>
            </a:r>
            <a:r>
              <a:rPr lang="zh-CN" altLang="en-US" dirty="0">
                <a:solidFill>
                  <a:srgbClr val="146C18"/>
                </a:solidFill>
                <a:latin typeface="微软雅黑" panose="020B0503020204020204" pitchFamily="34" charset="-122"/>
                <a:ea typeface="微软雅黑" panose="020B0503020204020204" pitchFamily="34" charset="-122"/>
              </a:rPr>
              <a:t>个子任务作为一个进程在</a:t>
            </a:r>
            <a:r>
              <a:rPr lang="zh-CN" altLang="en-US" dirty="0" smtClean="0">
                <a:solidFill>
                  <a:srgbClr val="146C18"/>
                </a:solidFill>
                <a:latin typeface="微软雅黑" panose="020B0503020204020204" pitchFamily="34" charset="-122"/>
                <a:ea typeface="微软雅黑" panose="020B0503020204020204" pitchFamily="34" charset="-122"/>
              </a:rPr>
              <a:t>各个独立的</a:t>
            </a:r>
            <a:r>
              <a:rPr lang="zh-CN" altLang="en-US" dirty="0">
                <a:solidFill>
                  <a:srgbClr val="146C18"/>
                </a:solidFill>
                <a:latin typeface="微软雅黑" panose="020B0503020204020204" pitchFamily="34" charset="-122"/>
                <a:ea typeface="微软雅黑" panose="020B0503020204020204" pitchFamily="34" charset="-122"/>
              </a:rPr>
              <a:t>计算节点上并行执行</a:t>
            </a:r>
            <a:r>
              <a:rPr lang="zh-CN" altLang="en-US" dirty="0" smtClean="0">
                <a:solidFill>
                  <a:srgbClr val="146C18"/>
                </a:solidFill>
                <a:latin typeface="微软雅黑" panose="020B0503020204020204" pitchFamily="34" charset="-122"/>
                <a:ea typeface="微软雅黑" panose="020B0503020204020204" pitchFamily="34" charset="-122"/>
              </a:rPr>
              <a:t>，也</a:t>
            </a:r>
            <a:r>
              <a:rPr lang="zh-CN" altLang="en-US" dirty="0" smtClean="0">
                <a:solidFill>
                  <a:srgbClr val="146C18"/>
                </a:solidFill>
                <a:latin typeface="微软雅黑" panose="020B0503020204020204" pitchFamily="34" charset="-122"/>
                <a:ea typeface="微软雅黑" panose="020B0503020204020204" pitchFamily="34" charset="-122"/>
              </a:rPr>
              <a:t>被</a:t>
            </a:r>
            <a:r>
              <a:rPr lang="zh-CN" altLang="en-US" dirty="0">
                <a:solidFill>
                  <a:srgbClr val="146C18"/>
                </a:solidFill>
                <a:latin typeface="微软雅黑" panose="020B0503020204020204" pitchFamily="34" charset="-122"/>
                <a:ea typeface="微软雅黑" panose="020B0503020204020204" pitchFamily="34" charset="-122"/>
              </a:rPr>
              <a:t>狭义地理解为</a:t>
            </a:r>
            <a:r>
              <a:rPr lang="zh-CN" altLang="en-US" dirty="0">
                <a:solidFill>
                  <a:schemeClr val="accent2"/>
                </a:solidFill>
                <a:latin typeface="微软雅黑" panose="020B0503020204020204" pitchFamily="34" charset="-122"/>
                <a:ea typeface="微软雅黑" panose="020B0503020204020204" pitchFamily="34" charset="-122"/>
              </a:rPr>
              <a:t>多进程并行程序设计方式。</a:t>
            </a:r>
            <a:endParaRPr lang="en-US" altLang="zh-CN" dirty="0">
              <a:latin typeface="微软雅黑" panose="020B0503020204020204" pitchFamily="34" charset="-122"/>
              <a:ea typeface="微软雅黑" panose="020B0503020204020204" pitchFamily="34" charset="-122"/>
            </a:endParaRPr>
          </a:p>
          <a:p>
            <a:pPr lvl="2">
              <a:lnSpc>
                <a:spcPts val="3000"/>
              </a:lnSpc>
              <a:spcBef>
                <a:spcPct val="0"/>
              </a:spcBef>
            </a:pPr>
            <a:r>
              <a:rPr lang="zh-CN" altLang="zh-CN" dirty="0">
                <a:solidFill>
                  <a:srgbClr val="146C18"/>
                </a:solidFill>
                <a:latin typeface="微软雅黑" panose="020B0503020204020204" pitchFamily="34" charset="-122"/>
                <a:ea typeface="微软雅黑" panose="020B0503020204020204" pitchFamily="34" charset="-122"/>
              </a:rPr>
              <a:t>最</a:t>
            </a:r>
            <a:r>
              <a:rPr lang="zh-CN" altLang="en-US" dirty="0">
                <a:solidFill>
                  <a:srgbClr val="146C18"/>
                </a:solidFill>
                <a:latin typeface="微软雅黑" panose="020B0503020204020204" pitchFamily="34" charset="-122"/>
                <a:ea typeface="微软雅黑" panose="020B0503020204020204" pitchFamily="34" charset="-122"/>
              </a:rPr>
              <a:t>典型的是</a:t>
            </a:r>
            <a:r>
              <a:rPr lang="en-US" altLang="zh-CN" dirty="0">
                <a:solidFill>
                  <a:schemeClr val="accent1"/>
                </a:solidFill>
                <a:latin typeface="微软雅黑" panose="020B0503020204020204" pitchFamily="34" charset="-122"/>
                <a:ea typeface="微软雅黑" panose="020B0503020204020204" pitchFamily="34" charset="-122"/>
              </a:rPr>
              <a:t>MPI</a:t>
            </a:r>
            <a:r>
              <a:rPr lang="zh-CN" altLang="zh-CN" dirty="0">
                <a:solidFill>
                  <a:schemeClr val="accent1"/>
                </a:solidFill>
                <a:latin typeface="微软雅黑" panose="020B0503020204020204" pitchFamily="34" charset="-122"/>
                <a:ea typeface="微软雅黑" panose="020B0503020204020204" pitchFamily="34" charset="-122"/>
              </a:rPr>
              <a:t>（</a:t>
            </a:r>
            <a:r>
              <a:rPr lang="en-US" altLang="zh-CN" dirty="0">
                <a:solidFill>
                  <a:schemeClr val="accent1"/>
                </a:solidFill>
                <a:latin typeface="微软雅黑" panose="020B0503020204020204" pitchFamily="34" charset="-122"/>
                <a:ea typeface="微软雅黑" panose="020B0503020204020204" pitchFamily="34" charset="-122"/>
              </a:rPr>
              <a:t>Message Passing interface</a:t>
            </a:r>
            <a:r>
              <a:rPr lang="zh-CN" altLang="zh-CN" dirty="0">
                <a:solidFill>
                  <a:schemeClr val="accent1"/>
                </a:solidFill>
                <a:latin typeface="微软雅黑" panose="020B0503020204020204" pitchFamily="34" charset="-122"/>
                <a:ea typeface="微软雅黑" panose="020B0503020204020204" pitchFamily="34" charset="-122"/>
              </a:rPr>
              <a:t>，消息传递接口）</a:t>
            </a:r>
            <a:r>
              <a:rPr lang="zh-CN" altLang="zh-CN" dirty="0">
                <a:solidFill>
                  <a:srgbClr val="146C18"/>
                </a:solidFill>
                <a:latin typeface="微软雅黑" panose="020B0503020204020204" pitchFamily="34" charset="-122"/>
                <a:ea typeface="微软雅黑" panose="020B0503020204020204" pitchFamily="34" charset="-122"/>
              </a:rPr>
              <a:t>标准</a:t>
            </a:r>
            <a:endParaRPr lang="en-US" altLang="zh-CN" dirty="0">
              <a:solidFill>
                <a:srgbClr val="146C18"/>
              </a:solidFill>
              <a:latin typeface="微软雅黑" panose="020B0503020204020204" pitchFamily="34" charset="-122"/>
              <a:ea typeface="微软雅黑" panose="020B0503020204020204" pitchFamily="34" charset="-122"/>
            </a:endParaRPr>
          </a:p>
          <a:p>
            <a:pPr lvl="2">
              <a:lnSpc>
                <a:spcPts val="3000"/>
              </a:lnSpc>
              <a:spcBef>
                <a:spcPct val="0"/>
              </a:spcBef>
            </a:pPr>
            <a:r>
              <a:rPr lang="en-US" altLang="zh-CN" dirty="0">
                <a:solidFill>
                  <a:srgbClr val="FF0000"/>
                </a:solidFill>
                <a:latin typeface="微软雅黑" panose="020B0503020204020204" pitchFamily="34" charset="-122"/>
                <a:ea typeface="微软雅黑" panose="020B0503020204020204" pitchFamily="34" charset="-122"/>
              </a:rPr>
              <a:t>MPI</a:t>
            </a:r>
            <a:r>
              <a:rPr lang="zh-CN" altLang="en-US" dirty="0">
                <a:solidFill>
                  <a:srgbClr val="FF0000"/>
                </a:solidFill>
                <a:latin typeface="微软雅黑" panose="020B0503020204020204" pitchFamily="34" charset="-122"/>
                <a:ea typeface="微软雅黑" panose="020B0503020204020204" pitchFamily="34" charset="-122"/>
              </a:rPr>
              <a:t>：</a:t>
            </a:r>
            <a:r>
              <a:rPr lang="zh-CN" altLang="zh-CN" dirty="0">
                <a:solidFill>
                  <a:srgbClr val="990000"/>
                </a:solidFill>
                <a:latin typeface="微软雅黑" panose="020B0503020204020204" pitchFamily="34" charset="-122"/>
                <a:ea typeface="微软雅黑" panose="020B0503020204020204" pitchFamily="34" charset="-122"/>
              </a:rPr>
              <a:t>在串行程序中加入</a:t>
            </a:r>
            <a:r>
              <a:rPr lang="en-US" altLang="zh-CN" dirty="0">
                <a:solidFill>
                  <a:srgbClr val="990000"/>
                </a:solidFill>
                <a:latin typeface="微软雅黑" panose="020B0503020204020204" pitchFamily="34" charset="-122"/>
                <a:ea typeface="微软雅黑" panose="020B0503020204020204" pitchFamily="34" charset="-122"/>
              </a:rPr>
              <a:t>MPI</a:t>
            </a:r>
            <a:r>
              <a:rPr lang="zh-CN" altLang="zh-CN" dirty="0">
                <a:solidFill>
                  <a:srgbClr val="990000"/>
                </a:solidFill>
                <a:latin typeface="微软雅黑" panose="020B0503020204020204" pitchFamily="34" charset="-122"/>
                <a:ea typeface="微软雅黑" panose="020B0503020204020204" pitchFamily="34" charset="-122"/>
              </a:rPr>
              <a:t>并行编程接口函数</a:t>
            </a:r>
            <a:r>
              <a:rPr lang="zh-CN" altLang="en-US" dirty="0">
                <a:solidFill>
                  <a:srgbClr val="990000"/>
                </a:solidFill>
                <a:latin typeface="微软雅黑" panose="020B0503020204020204" pitchFamily="34" charset="-122"/>
                <a:ea typeface="微软雅黑" panose="020B0503020204020204" pitchFamily="34" charset="-122"/>
              </a:rPr>
              <a:t>，</a:t>
            </a:r>
            <a:r>
              <a:rPr lang="zh-CN" altLang="zh-CN" dirty="0">
                <a:solidFill>
                  <a:srgbClr val="990000"/>
                </a:solidFill>
                <a:latin typeface="微软雅黑" panose="020B0503020204020204" pitchFamily="34" charset="-122"/>
                <a:ea typeface="微软雅黑" panose="020B0503020204020204" pitchFamily="34" charset="-122"/>
              </a:rPr>
              <a:t>实现多进程并行处理，所有节点运行同一个程序</a:t>
            </a:r>
            <a:r>
              <a:rPr lang="zh-CN" altLang="en-US" dirty="0">
                <a:solidFill>
                  <a:srgbClr val="990000"/>
                </a:solidFill>
                <a:latin typeface="微软雅黑" panose="020B0503020204020204" pitchFamily="34" charset="-122"/>
                <a:ea typeface="微软雅黑" panose="020B0503020204020204" pitchFamily="34" charset="-122"/>
              </a:rPr>
              <a:t>。</a:t>
            </a:r>
            <a:r>
              <a:rPr lang="zh-CN" altLang="zh-CN" dirty="0">
                <a:solidFill>
                  <a:srgbClr val="990000"/>
                </a:solidFill>
                <a:latin typeface="微软雅黑" panose="020B0503020204020204" pitchFamily="34" charset="-122"/>
                <a:ea typeface="微软雅黑" panose="020B0503020204020204" pitchFamily="34" charset="-122"/>
              </a:rPr>
              <a:t>并行程序段部分</a:t>
            </a:r>
            <a:r>
              <a:rPr lang="zh-CN" altLang="en-US" dirty="0">
                <a:solidFill>
                  <a:srgbClr val="990000"/>
                </a:solidFill>
                <a:latin typeface="微软雅黑" panose="020B0503020204020204" pitchFamily="34" charset="-122"/>
                <a:ea typeface="微软雅黑" panose="020B0503020204020204" pitchFamily="34" charset="-122"/>
              </a:rPr>
              <a:t>由</a:t>
            </a:r>
            <a:r>
              <a:rPr lang="zh-CN" altLang="zh-CN" dirty="0">
                <a:solidFill>
                  <a:srgbClr val="990000"/>
                </a:solidFill>
                <a:latin typeface="微软雅黑" panose="020B0503020204020204" pitchFamily="34" charset="-122"/>
                <a:ea typeface="微软雅黑" panose="020B0503020204020204" pitchFamily="34" charset="-122"/>
              </a:rPr>
              <a:t>不同计算节点处理不同</a:t>
            </a:r>
            <a:r>
              <a:rPr lang="zh-CN" altLang="zh-CN" dirty="0" smtClean="0">
                <a:solidFill>
                  <a:srgbClr val="990000"/>
                </a:solidFill>
                <a:latin typeface="微软雅黑" panose="020B0503020204020204" pitchFamily="34" charset="-122"/>
                <a:ea typeface="微软雅黑" panose="020B0503020204020204" pitchFamily="34" charset="-122"/>
              </a:rPr>
              <a:t>数</a:t>
            </a:r>
            <a:r>
              <a:rPr lang="zh-CN" altLang="en-US" dirty="0" smtClean="0">
                <a:solidFill>
                  <a:srgbClr val="990000"/>
                </a:solidFill>
                <a:latin typeface="微软雅黑" panose="020B0503020204020204" pitchFamily="34" charset="-122"/>
                <a:ea typeface="微软雅黑" panose="020B0503020204020204" pitchFamily="34" charset="-122"/>
              </a:rPr>
              <a:t>。</a:t>
            </a:r>
            <a:endParaRPr lang="en-US" altLang="zh-CN"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Effect transition="in" filter="wipe(down)">
                                      <p:cBhvr>
                                        <p:cTn id="7" dur="500"/>
                                        <p:tgtEl>
                                          <p:spTgt spid="655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5539">
                                            <p:txEl>
                                              <p:pRg st="2" end="2"/>
                                            </p:txEl>
                                          </p:spTgt>
                                        </p:tgtEl>
                                        <p:attrNameLst>
                                          <p:attrName>style.visibility</p:attrName>
                                        </p:attrNameLst>
                                      </p:cBhvr>
                                      <p:to>
                                        <p:strVal val="visible"/>
                                      </p:to>
                                    </p:set>
                                    <p:animEffect transition="in" filter="randombar(horizontal)">
                                      <p:cBhvr>
                                        <p:cTn id="12" dur="500"/>
                                        <p:tgtEl>
                                          <p:spTgt spid="655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5539">
                                            <p:txEl>
                                              <p:pRg st="3" end="3"/>
                                            </p:txEl>
                                          </p:spTgt>
                                        </p:tgtEl>
                                        <p:attrNameLst>
                                          <p:attrName>style.visibility</p:attrName>
                                        </p:attrNameLst>
                                      </p:cBhvr>
                                      <p:to>
                                        <p:strVal val="visible"/>
                                      </p:to>
                                    </p:set>
                                    <p:animEffect transition="in" filter="randombar(horizontal)">
                                      <p:cBhvr>
                                        <p:cTn id="17" dur="500"/>
                                        <p:tgtEl>
                                          <p:spTgt spid="655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5539">
                                            <p:txEl>
                                              <p:pRg st="4" end="4"/>
                                            </p:txEl>
                                          </p:spTgt>
                                        </p:tgtEl>
                                        <p:attrNameLst>
                                          <p:attrName>style.visibility</p:attrName>
                                        </p:attrNameLst>
                                      </p:cBhvr>
                                      <p:to>
                                        <p:strVal val="visible"/>
                                      </p:to>
                                    </p:set>
                                    <p:animEffect transition="in" filter="randombar(horizontal)">
                                      <p:cBhvr>
                                        <p:cTn id="22" dur="500"/>
                                        <p:tgtEl>
                                          <p:spTgt spid="655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5539">
                                            <p:txEl>
                                              <p:pRg st="5" end="5"/>
                                            </p:txEl>
                                          </p:spTgt>
                                        </p:tgtEl>
                                        <p:attrNameLst>
                                          <p:attrName>style.visibility</p:attrName>
                                        </p:attrNameLst>
                                      </p:cBhvr>
                                      <p:to>
                                        <p:strVal val="visible"/>
                                      </p:to>
                                    </p:set>
                                    <p:animEffect transition="in" filter="randombar(horizontal)">
                                      <p:cBhvr>
                                        <p:cTn id="27" dur="500"/>
                                        <p:tgtEl>
                                          <p:spTgt spid="655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65539">
                                            <p:txEl>
                                              <p:pRg st="6" end="6"/>
                                            </p:txEl>
                                          </p:spTgt>
                                        </p:tgtEl>
                                        <p:attrNameLst>
                                          <p:attrName>style.visibility</p:attrName>
                                        </p:attrNameLst>
                                      </p:cBhvr>
                                      <p:to>
                                        <p:strVal val="visible"/>
                                      </p:to>
                                    </p:set>
                                    <p:animEffect transition="in" filter="randombar(horizontal)">
                                      <p:cBhvr>
                                        <p:cTn id="32" dur="500"/>
                                        <p:tgtEl>
                                          <p:spTgt spid="6553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65539">
                                            <p:txEl>
                                              <p:pRg st="7" end="7"/>
                                            </p:txEl>
                                          </p:spTgt>
                                        </p:tgtEl>
                                        <p:attrNameLst>
                                          <p:attrName>style.visibility</p:attrName>
                                        </p:attrNameLst>
                                      </p:cBhvr>
                                      <p:to>
                                        <p:strVal val="visible"/>
                                      </p:to>
                                    </p:set>
                                    <p:animEffect transition="in" filter="randombar(horizontal)">
                                      <p:cBhvr>
                                        <p:cTn id="37" dur="500"/>
                                        <p:tgtEl>
                                          <p:spTgt spid="6553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65539">
                                            <p:txEl>
                                              <p:pRg st="8" end="8"/>
                                            </p:txEl>
                                          </p:spTgt>
                                        </p:tgtEl>
                                        <p:attrNameLst>
                                          <p:attrName>style.visibility</p:attrName>
                                        </p:attrNameLst>
                                      </p:cBhvr>
                                      <p:to>
                                        <p:strVal val="visible"/>
                                      </p:to>
                                    </p:set>
                                    <p:animEffect transition="in" filter="randombar(horizontal)">
                                      <p:cBhvr>
                                        <p:cTn id="42" dur="500"/>
                                        <p:tgtEl>
                                          <p:spTgt spid="6553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65539">
                                            <p:txEl>
                                              <p:pRg st="9" end="9"/>
                                            </p:txEl>
                                          </p:spTgt>
                                        </p:tgtEl>
                                        <p:attrNameLst>
                                          <p:attrName>style.visibility</p:attrName>
                                        </p:attrNameLst>
                                      </p:cBhvr>
                                      <p:to>
                                        <p:strVal val="visible"/>
                                      </p:to>
                                    </p:set>
                                    <p:animEffect transition="in" filter="randombar(horizontal)">
                                      <p:cBhvr>
                                        <p:cTn id="47" dur="500"/>
                                        <p:tgtEl>
                                          <p:spTgt spid="6553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65539">
                                            <p:txEl>
                                              <p:pRg st="10" end="10"/>
                                            </p:txEl>
                                          </p:spTgt>
                                        </p:tgtEl>
                                        <p:attrNameLst>
                                          <p:attrName>style.visibility</p:attrName>
                                        </p:attrNameLst>
                                      </p:cBhvr>
                                      <p:to>
                                        <p:strVal val="visible"/>
                                      </p:to>
                                    </p:set>
                                    <p:animEffect transition="in" filter="randombar(horizontal)">
                                      <p:cBhvr>
                                        <p:cTn id="52" dur="500"/>
                                        <p:tgtEl>
                                          <p:spTgt spid="65539">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65539">
                                            <p:txEl>
                                              <p:pRg st="11" end="11"/>
                                            </p:txEl>
                                          </p:spTgt>
                                        </p:tgtEl>
                                        <p:attrNameLst>
                                          <p:attrName>style.visibility</p:attrName>
                                        </p:attrNameLst>
                                      </p:cBhvr>
                                      <p:to>
                                        <p:strVal val="visible"/>
                                      </p:to>
                                    </p:set>
                                    <p:animEffect transition="in" filter="randombar(horizontal)">
                                      <p:cBhvr>
                                        <p:cTn id="57" dur="500"/>
                                        <p:tgtEl>
                                          <p:spTgt spid="65539">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65539">
                                            <p:txEl>
                                              <p:pRg st="12" end="12"/>
                                            </p:txEl>
                                          </p:spTgt>
                                        </p:tgtEl>
                                        <p:attrNameLst>
                                          <p:attrName>style.visibility</p:attrName>
                                        </p:attrNameLst>
                                      </p:cBhvr>
                                      <p:to>
                                        <p:strVal val="visible"/>
                                      </p:to>
                                    </p:set>
                                    <p:animEffect transition="in" filter="randombar(horizontal)">
                                      <p:cBhvr>
                                        <p:cTn id="62" dur="500"/>
                                        <p:tgtEl>
                                          <p:spTgt spid="65539">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65539">
                                            <p:txEl>
                                              <p:pRg st="13" end="13"/>
                                            </p:txEl>
                                          </p:spTgt>
                                        </p:tgtEl>
                                        <p:attrNameLst>
                                          <p:attrName>style.visibility</p:attrName>
                                        </p:attrNameLst>
                                      </p:cBhvr>
                                      <p:to>
                                        <p:strVal val="visible"/>
                                      </p:to>
                                    </p:set>
                                    <p:animEffect transition="in" filter="randombar(horizontal)">
                                      <p:cBhvr>
                                        <p:cTn id="67" dur="500"/>
                                        <p:tgtEl>
                                          <p:spTgt spid="6553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00100" y="177800"/>
            <a:ext cx="6435725" cy="372603"/>
          </a:xfrm>
          <a:noFill/>
        </p:spPr>
        <p:txBody>
          <a:bodyPr/>
          <a:lstStyle/>
          <a:p>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并行处理的主要技术问题</a:t>
            </a:r>
          </a:p>
        </p:txBody>
      </p:sp>
      <p:sp>
        <p:nvSpPr>
          <p:cNvPr id="584707" name="Rectangle 3"/>
          <p:cNvSpPr>
            <a:spLocks noGrp="1" noChangeArrowheads="1"/>
          </p:cNvSpPr>
          <p:nvPr>
            <p:ph type="body" idx="1"/>
          </p:nvPr>
        </p:nvSpPr>
        <p:spPr>
          <a:xfrm>
            <a:off x="307306" y="1342858"/>
            <a:ext cx="8301038" cy="5290553"/>
          </a:xfrm>
        </p:spPr>
        <p:txBody>
          <a:bodyPr/>
          <a:lstStyle/>
          <a:p>
            <a:pPr>
              <a:lnSpc>
                <a:spcPct val="115000"/>
              </a:lnSpc>
              <a:spcBef>
                <a:spcPct val="25000"/>
              </a:spcBef>
            </a:pPr>
            <a:r>
              <a:rPr lang="zh-CN" altLang="zh-CN" dirty="0" smtClean="0">
                <a:latin typeface="微软雅黑" panose="020B0503020204020204" pitchFamily="34" charset="-122"/>
                <a:ea typeface="微软雅黑" panose="020B0503020204020204" pitchFamily="34" charset="-122"/>
              </a:rPr>
              <a:t>互连</a:t>
            </a:r>
            <a:endParaRPr lang="en-US" altLang="zh-CN" dirty="0" smtClean="0">
              <a:latin typeface="微软雅黑" panose="020B0503020204020204" pitchFamily="34" charset="-122"/>
              <a:ea typeface="微软雅黑" panose="020B0503020204020204" pitchFamily="34" charset="-122"/>
            </a:endParaRPr>
          </a:p>
          <a:p>
            <a:pPr lvl="1">
              <a:lnSpc>
                <a:spcPct val="115000"/>
              </a:lnSpc>
              <a:spcBef>
                <a:spcPct val="25000"/>
              </a:spcBef>
            </a:pPr>
            <a:r>
              <a:rPr lang="zh-CN" altLang="zh-CN" dirty="0" smtClean="0">
                <a:latin typeface="微软雅黑" panose="020B0503020204020204" pitchFamily="34" charset="-122"/>
                <a:ea typeface="微软雅黑" panose="020B0503020204020204" pitchFamily="34" charset="-122"/>
              </a:rPr>
              <a:t>将多个计算模块和存储模块</a:t>
            </a:r>
            <a:r>
              <a:rPr lang="zh-CN" altLang="en-US" dirty="0" smtClean="0">
                <a:latin typeface="微软雅黑" panose="020B0503020204020204" pitchFamily="34" charset="-122"/>
                <a:ea typeface="微软雅黑" panose="020B0503020204020204" pitchFamily="34" charset="-122"/>
              </a:rPr>
              <a:t>相</a:t>
            </a:r>
            <a:r>
              <a:rPr lang="zh-CN" altLang="zh-CN" dirty="0" smtClean="0">
                <a:latin typeface="微软雅黑" panose="020B0503020204020204" pitchFamily="34" charset="-122"/>
                <a:ea typeface="微软雅黑" panose="020B0503020204020204" pitchFamily="34" charset="-122"/>
              </a:rPr>
              <a:t>互连</a:t>
            </a:r>
            <a:r>
              <a:rPr lang="zh-CN" altLang="en-US" dirty="0" smtClean="0">
                <a:latin typeface="微软雅黑" panose="020B0503020204020204" pitchFamily="34" charset="-122"/>
                <a:ea typeface="微软雅黑" panose="020B0503020204020204" pitchFamily="34" charset="-122"/>
              </a:rPr>
              <a:t>接起来</a:t>
            </a:r>
            <a:r>
              <a:rPr lang="zh-CN" altLang="zh-CN" dirty="0" smtClean="0">
                <a:latin typeface="微软雅黑" panose="020B0503020204020204" pitchFamily="34" charset="-122"/>
                <a:ea typeface="微软雅黑" panose="020B0503020204020204" pitchFamily="34" charset="-122"/>
              </a:rPr>
              <a:t>，控制这些</a:t>
            </a:r>
            <a:r>
              <a:rPr lang="zh-CN" altLang="en-US" dirty="0" smtClean="0">
                <a:latin typeface="微软雅黑" panose="020B0503020204020204" pitchFamily="34" charset="-122"/>
                <a:ea typeface="微软雅黑" panose="020B0503020204020204" pitchFamily="34" charset="-122"/>
              </a:rPr>
              <a:t>模块</a:t>
            </a:r>
            <a:r>
              <a:rPr lang="zh-CN" altLang="zh-CN" dirty="0" smtClean="0">
                <a:latin typeface="微软雅黑" panose="020B0503020204020204" pitchFamily="34" charset="-122"/>
                <a:ea typeface="微软雅黑" panose="020B0503020204020204" pitchFamily="34" charset="-122"/>
              </a:rPr>
              <a:t>并行工作</a:t>
            </a:r>
            <a:r>
              <a:rPr lang="zh-CN" altLang="en-US" dirty="0" smtClean="0">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提高</a:t>
            </a:r>
            <a:r>
              <a:rPr lang="zh-CN" altLang="en-US" dirty="0" smtClean="0">
                <a:latin typeface="微软雅黑" panose="020B0503020204020204" pitchFamily="34" charset="-122"/>
                <a:ea typeface="微软雅黑" panose="020B0503020204020204" pitchFamily="34" charset="-122"/>
              </a:rPr>
              <a:t>系统的</a:t>
            </a:r>
            <a:r>
              <a:rPr lang="zh-CN" altLang="zh-CN" dirty="0" smtClean="0">
                <a:latin typeface="微软雅黑" panose="020B0503020204020204" pitchFamily="34" charset="-122"/>
                <a:ea typeface="微软雅黑" panose="020B0503020204020204" pitchFamily="34" charset="-122"/>
              </a:rPr>
              <a:t>处理速度。</a:t>
            </a:r>
            <a:endParaRPr lang="en-US" altLang="zh-CN" dirty="0" smtClean="0">
              <a:latin typeface="微软雅黑" panose="020B0503020204020204" pitchFamily="34" charset="-122"/>
              <a:ea typeface="微软雅黑" panose="020B0503020204020204" pitchFamily="34" charset="-122"/>
            </a:endParaRPr>
          </a:p>
          <a:p>
            <a:pPr>
              <a:lnSpc>
                <a:spcPct val="115000"/>
              </a:lnSpc>
              <a:spcBef>
                <a:spcPct val="25000"/>
              </a:spcBef>
            </a:pPr>
            <a:r>
              <a:rPr lang="zh-CN" altLang="zh-CN" dirty="0" smtClean="0">
                <a:latin typeface="微软雅黑" panose="020B0503020204020204" pitchFamily="34" charset="-122"/>
                <a:ea typeface="微软雅黑" panose="020B0503020204020204" pitchFamily="34" charset="-122"/>
              </a:rPr>
              <a:t>数据一致性</a:t>
            </a:r>
          </a:p>
          <a:p>
            <a:pPr lvl="1"/>
            <a:r>
              <a:rPr lang="zh-CN" altLang="en-US" dirty="0" smtClean="0">
                <a:latin typeface="微软雅黑" panose="020B0503020204020204" pitchFamily="34" charset="-122"/>
                <a:ea typeface="微软雅黑" panose="020B0503020204020204" pitchFamily="34" charset="-122"/>
              </a:rPr>
              <a:t>在</a:t>
            </a:r>
            <a:r>
              <a:rPr lang="zh-CN" altLang="zh-CN" dirty="0" smtClean="0">
                <a:latin typeface="微软雅黑" panose="020B0503020204020204" pitchFamily="34" charset="-122"/>
                <a:ea typeface="微软雅黑" panose="020B0503020204020204" pitchFamily="34" charset="-122"/>
              </a:rPr>
              <a:t>不同的计算模块</a:t>
            </a:r>
            <a:r>
              <a:rPr lang="zh-CN" altLang="en-US" dirty="0" smtClean="0">
                <a:latin typeface="微软雅黑" panose="020B0503020204020204" pitchFamily="34" charset="-122"/>
                <a:ea typeface="微软雅黑" panose="020B0503020204020204" pitchFamily="34" charset="-122"/>
              </a:rPr>
              <a:t>中会</a:t>
            </a:r>
            <a:r>
              <a:rPr lang="zh-CN" altLang="zh-CN" dirty="0" smtClean="0">
                <a:latin typeface="微软雅黑" panose="020B0503020204020204" pitchFamily="34" charset="-122"/>
                <a:ea typeface="微软雅黑" panose="020B0503020204020204" pitchFamily="34" charset="-122"/>
              </a:rPr>
              <a:t>设置共享高速缓存和主存，因此，在并行处理系统中存在复杂的数据一致性问题。</a:t>
            </a:r>
            <a:endParaRPr lang="en-US" altLang="zh-CN" dirty="0" smtClean="0">
              <a:latin typeface="微软雅黑" panose="020B0503020204020204" pitchFamily="34" charset="-122"/>
              <a:ea typeface="微软雅黑" panose="020B0503020204020204" pitchFamily="34" charset="-122"/>
            </a:endParaRPr>
          </a:p>
          <a:p>
            <a:r>
              <a:rPr lang="zh-CN" altLang="zh-CN" dirty="0" smtClean="0">
                <a:latin typeface="微软雅黑" panose="020B0503020204020204" pitchFamily="34" charset="-122"/>
                <a:ea typeface="微软雅黑" panose="020B0503020204020204" pitchFamily="34" charset="-122"/>
              </a:rPr>
              <a:t>任务划分</a:t>
            </a:r>
          </a:p>
          <a:p>
            <a:pPr lvl="1"/>
            <a:r>
              <a:rPr lang="zh-CN" altLang="zh-CN" dirty="0" smtClean="0">
                <a:latin typeface="微软雅黑" panose="020B0503020204020204" pitchFamily="34" charset="-122"/>
                <a:ea typeface="微软雅黑" panose="020B0503020204020204" pitchFamily="34" charset="-122"/>
              </a:rPr>
              <a:t>大任务分解成</a:t>
            </a:r>
            <a:r>
              <a:rPr lang="zh-CN" altLang="en-US" dirty="0" smtClean="0">
                <a:latin typeface="微软雅黑" panose="020B0503020204020204" pitchFamily="34" charset="-122"/>
                <a:ea typeface="微软雅黑" panose="020B0503020204020204" pitchFamily="34" charset="-122"/>
              </a:rPr>
              <a:t>多个</a:t>
            </a:r>
            <a:r>
              <a:rPr lang="zh-CN" altLang="zh-CN" dirty="0" smtClean="0">
                <a:latin typeface="微软雅黑" panose="020B0503020204020204" pitchFamily="34" charset="-122"/>
                <a:ea typeface="微软雅黑" panose="020B0503020204020204" pitchFamily="34" charset="-122"/>
              </a:rPr>
              <a:t>子任务并行执行</a:t>
            </a:r>
            <a:r>
              <a:rPr lang="zh-CN" altLang="en-US" dirty="0" smtClean="0">
                <a:latin typeface="微软雅黑" panose="020B0503020204020204" pitchFamily="34" charset="-122"/>
                <a:ea typeface="微软雅黑" panose="020B0503020204020204" pitchFamily="34" charset="-122"/>
              </a:rPr>
              <a:t>，包含</a:t>
            </a:r>
            <a:r>
              <a:rPr lang="zh-CN" altLang="zh-CN" dirty="0" smtClean="0">
                <a:latin typeface="微软雅黑" panose="020B0503020204020204" pitchFamily="34" charset="-122"/>
                <a:ea typeface="微软雅黑" panose="020B0503020204020204" pitchFamily="34" charset="-122"/>
              </a:rPr>
              <a:t>算法分解和数据划分两个方面。</a:t>
            </a:r>
          </a:p>
          <a:p>
            <a:r>
              <a:rPr lang="zh-CN" altLang="zh-CN" dirty="0" smtClean="0">
                <a:latin typeface="微软雅黑" panose="020B0503020204020204" pitchFamily="34" charset="-122"/>
                <a:ea typeface="微软雅黑" panose="020B0503020204020204" pitchFamily="34" charset="-122"/>
              </a:rPr>
              <a:t>同步控制</a:t>
            </a:r>
          </a:p>
          <a:p>
            <a:pPr lvl="1"/>
            <a:r>
              <a:rPr lang="zh-CN" altLang="en-US" dirty="0" smtClean="0">
                <a:latin typeface="微软雅黑" panose="020B0503020204020204" pitchFamily="34" charset="-122"/>
                <a:ea typeface="微软雅黑" panose="020B0503020204020204" pitchFamily="34" charset="-122"/>
              </a:rPr>
              <a:t>共享存储：</a:t>
            </a:r>
            <a:r>
              <a:rPr lang="zh-CN" altLang="zh-CN" dirty="0" smtClean="0">
                <a:latin typeface="微软雅黑" panose="020B0503020204020204" pitchFamily="34" charset="-122"/>
                <a:ea typeface="微软雅黑" panose="020B0503020204020204" pitchFamily="34" charset="-122"/>
              </a:rPr>
              <a:t>多个计算模块</a:t>
            </a:r>
            <a:r>
              <a:rPr lang="zh-CN" altLang="en-US" dirty="0" smtClean="0">
                <a:latin typeface="微软雅黑" panose="020B0503020204020204" pitchFamily="34" charset="-122"/>
                <a:ea typeface="微软雅黑" panose="020B0503020204020204" pitchFamily="34" charset="-122"/>
              </a:rPr>
              <a:t>可能</a:t>
            </a:r>
            <a:r>
              <a:rPr lang="zh-CN" altLang="zh-CN" dirty="0" smtClean="0">
                <a:latin typeface="微软雅黑" panose="020B0503020204020204" pitchFamily="34" charset="-122"/>
                <a:ea typeface="微软雅黑" panose="020B0503020204020204" pitchFamily="34" charset="-122"/>
              </a:rPr>
              <a:t>访问同一块数据</a:t>
            </a:r>
            <a:r>
              <a:rPr lang="zh-CN" altLang="en-US" dirty="0" smtClean="0">
                <a:latin typeface="微软雅黑" panose="020B0503020204020204" pitchFamily="34" charset="-122"/>
                <a:ea typeface="微软雅黑" panose="020B0503020204020204" pitchFamily="34" charset="-122"/>
              </a:rPr>
              <a:t>则</a:t>
            </a:r>
            <a:r>
              <a:rPr lang="zh-CN" altLang="zh-CN" dirty="0" smtClean="0">
                <a:latin typeface="微软雅黑" panose="020B0503020204020204" pitchFamily="34" charset="-122"/>
                <a:ea typeface="微软雅黑" panose="020B0503020204020204" pitchFamily="34" charset="-122"/>
              </a:rPr>
              <a:t>需解决数据的互斥访问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lvl="1"/>
            <a:r>
              <a:rPr lang="zh-CN" altLang="zh-CN" dirty="0" smtClean="0">
                <a:latin typeface="微软雅黑" panose="020B0503020204020204" pitchFamily="34" charset="-122"/>
                <a:ea typeface="微软雅黑" panose="020B0503020204020204" pitchFamily="34" charset="-122"/>
              </a:rPr>
              <a:t>分布</a:t>
            </a:r>
            <a:r>
              <a:rPr lang="zh-CN" altLang="en-US" dirty="0" smtClean="0">
                <a:latin typeface="微软雅黑" panose="020B0503020204020204" pitchFamily="34" charset="-122"/>
                <a:ea typeface="微软雅黑" panose="020B0503020204020204" pitchFamily="34" charset="-122"/>
              </a:rPr>
              <a:t>计算和</a:t>
            </a:r>
            <a:r>
              <a:rPr lang="zh-CN" altLang="zh-CN" dirty="0" smtClean="0">
                <a:latin typeface="微软雅黑" panose="020B0503020204020204" pitchFamily="34" charset="-122"/>
                <a:ea typeface="微软雅黑" panose="020B0503020204020204" pitchFamily="34" charset="-122"/>
              </a:rPr>
              <a:t>存储</a:t>
            </a:r>
            <a:r>
              <a:rPr lang="zh-CN" altLang="en-US" dirty="0" smtClean="0">
                <a:latin typeface="微软雅黑" panose="020B0503020204020204" pitchFamily="34" charset="-122"/>
                <a:ea typeface="微软雅黑" panose="020B0503020204020204" pitchFamily="34" charset="-122"/>
              </a:rPr>
              <a:t>：完成各子任务的</a:t>
            </a:r>
            <a:r>
              <a:rPr lang="zh-CN" altLang="zh-CN" dirty="0" smtClean="0">
                <a:latin typeface="微软雅黑" panose="020B0503020204020204" pitchFamily="34" charset="-122"/>
                <a:ea typeface="微软雅黑" panose="020B0503020204020204" pitchFamily="34" charset="-122"/>
              </a:rPr>
              <a:t>模块</a:t>
            </a:r>
            <a:r>
              <a:rPr lang="zh-CN" altLang="en-US" dirty="0" smtClean="0">
                <a:latin typeface="微软雅黑" panose="020B0503020204020204" pitchFamily="34" charset="-122"/>
                <a:ea typeface="微软雅黑" panose="020B0503020204020204" pitchFamily="34" charset="-122"/>
              </a:rPr>
              <a:t>间需要</a:t>
            </a:r>
            <a:r>
              <a:rPr lang="zh-CN" altLang="zh-CN" dirty="0" smtClean="0">
                <a:latin typeface="微软雅黑" panose="020B0503020204020204" pitchFamily="34" charset="-122"/>
                <a:ea typeface="微软雅黑" panose="020B0503020204020204" pitchFamily="34" charset="-122"/>
              </a:rPr>
              <a:t>进行同步控制</a:t>
            </a:r>
            <a:r>
              <a:rPr lang="zh-CN" altLang="en-US" dirty="0" smtClean="0">
                <a:latin typeface="微软雅黑" panose="020B0503020204020204" pitchFamily="34" charset="-122"/>
                <a:ea typeface="微软雅黑" panose="020B0503020204020204" pitchFamily="34" charset="-122"/>
              </a:rPr>
              <a:t>与通信</a:t>
            </a:r>
            <a:r>
              <a:rPr lang="zh-CN" altLang="zh-CN" dirty="0" smtClean="0">
                <a:latin typeface="微软雅黑" panose="020B0503020204020204" pitchFamily="34" charset="-122"/>
                <a:ea typeface="微软雅黑" panose="020B0503020204020204" pitchFamily="34" charset="-122"/>
              </a:rPr>
              <a:t>。</a:t>
            </a:r>
          </a:p>
          <a:p>
            <a:r>
              <a:rPr lang="zh-CN" altLang="zh-CN" dirty="0" smtClean="0">
                <a:latin typeface="微软雅黑" panose="020B0503020204020204" pitchFamily="34" charset="-122"/>
                <a:ea typeface="微软雅黑" panose="020B0503020204020204" pitchFamily="34" charset="-122"/>
              </a:rPr>
              <a:t>并行程序设计</a:t>
            </a:r>
          </a:p>
          <a:p>
            <a:pPr lvl="1"/>
            <a:r>
              <a:rPr lang="zh-CN" altLang="zh-CN" dirty="0" smtClean="0">
                <a:latin typeface="微软雅黑" panose="020B0503020204020204" pitchFamily="34" charset="-122"/>
                <a:ea typeface="微软雅黑" panose="020B0503020204020204" pitchFamily="34" charset="-122"/>
              </a:rPr>
              <a:t>对</a:t>
            </a:r>
            <a:r>
              <a:rPr lang="zh-CN" altLang="en-US" dirty="0" smtClean="0">
                <a:latin typeface="微软雅黑" panose="020B0503020204020204" pitchFamily="34" charset="-122"/>
                <a:ea typeface="微软雅黑" panose="020B0503020204020204" pitchFamily="34" charset="-122"/>
              </a:rPr>
              <a:t>要解决的问题必须按照并行程序设计方法</a:t>
            </a:r>
            <a:r>
              <a:rPr lang="zh-CN" altLang="zh-CN" dirty="0" smtClean="0">
                <a:latin typeface="微软雅黑" panose="020B0503020204020204" pitchFamily="34" charset="-122"/>
                <a:ea typeface="微软雅黑" panose="020B0503020204020204" pitchFamily="34" charset="-122"/>
              </a:rPr>
              <a:t>进行描述，说明哪些处理逻辑段可</a:t>
            </a:r>
            <a:r>
              <a:rPr lang="zh-CN" altLang="en-US" dirty="0" smtClean="0">
                <a:latin typeface="微软雅黑" panose="020B0503020204020204" pitchFamily="34" charset="-122"/>
                <a:ea typeface="微软雅黑" panose="020B0503020204020204" pitchFamily="34" charset="-122"/>
              </a:rPr>
              <a:t>以</a:t>
            </a:r>
            <a:r>
              <a:rPr lang="zh-CN" altLang="zh-CN" dirty="0" smtClean="0">
                <a:latin typeface="微软雅黑" panose="020B0503020204020204" pitchFamily="34" charset="-122"/>
                <a:ea typeface="微软雅黑" panose="020B0503020204020204" pitchFamily="34" charset="-122"/>
              </a:rPr>
              <a:t>并行执行</a:t>
            </a:r>
            <a:r>
              <a:rPr lang="zh-CN" altLang="en-US" dirty="0" smtClean="0">
                <a:latin typeface="微软雅黑" panose="020B0503020204020204" pitchFamily="34" charset="-122"/>
                <a:ea typeface="微软雅黑" panose="020B0503020204020204" pitchFamily="34" charset="-122"/>
              </a:rPr>
              <a:t>，哪些</a:t>
            </a:r>
            <a:r>
              <a:rPr lang="zh-CN" altLang="zh-CN" dirty="0" smtClean="0">
                <a:latin typeface="微软雅黑" panose="020B0503020204020204" pitchFamily="34" charset="-122"/>
                <a:ea typeface="微软雅黑" panose="020B0503020204020204" pitchFamily="34" charset="-122"/>
              </a:rPr>
              <a:t>有先后顺序关系，以及处理的数据怎样划分等</a:t>
            </a:r>
            <a:r>
              <a:rPr lang="zh-CN" altLang="en-US" dirty="0" smtClean="0">
                <a:latin typeface="微软雅黑" panose="020B0503020204020204" pitchFamily="34" charset="-122"/>
                <a:ea typeface="微软雅黑" panose="020B0503020204020204" pitchFamily="34" charset="-122"/>
              </a:rPr>
              <a:t>等</a:t>
            </a:r>
            <a:r>
              <a:rPr lang="zh-CN" altLang="zh-CN" dirty="0" smtClean="0">
                <a:latin typeface="微软雅黑" panose="020B0503020204020204" pitchFamily="34" charset="-122"/>
                <a:ea typeface="微软雅黑" panose="020B0503020204020204" pitchFamily="34" charset="-122"/>
              </a:rPr>
              <a:t>。</a:t>
            </a:r>
          </a:p>
          <a:p>
            <a:pPr>
              <a:buFontTx/>
              <a:buNone/>
            </a:pPr>
            <a:endParaRPr lang="zh-CN" altLang="en-US" sz="2000" dirty="0" smtClean="0">
              <a:ea typeface="黑体" panose="02010609060101010101" pitchFamily="49" charset="-122"/>
            </a:endParaRPr>
          </a:p>
        </p:txBody>
      </p:sp>
      <p:sp>
        <p:nvSpPr>
          <p:cNvPr id="2" name="文本框 1"/>
          <p:cNvSpPr txBox="1"/>
          <p:nvPr/>
        </p:nvSpPr>
        <p:spPr>
          <a:xfrm>
            <a:off x="307306" y="634972"/>
            <a:ext cx="8836694" cy="707886"/>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    相比于单处理器计算系统，并行处理系统非常复杂，它涉及互连、数据一致性、同步控制、计算任务划分、并行程序设计和容错等很多技术问题。 </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4707">
                                            <p:txEl>
                                              <p:pRg st="0" end="0"/>
                                            </p:txEl>
                                          </p:spTgt>
                                        </p:tgtEl>
                                        <p:attrNameLst>
                                          <p:attrName>style.visibility</p:attrName>
                                        </p:attrNameLst>
                                      </p:cBhvr>
                                      <p:to>
                                        <p:strVal val="visible"/>
                                      </p:to>
                                    </p:set>
                                    <p:animEffect transition="in" filter="wipe(down)">
                                      <p:cBhvr>
                                        <p:cTn id="12" dur="500"/>
                                        <p:tgtEl>
                                          <p:spTgt spid="5847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84707">
                                            <p:txEl>
                                              <p:pRg st="1" end="1"/>
                                            </p:txEl>
                                          </p:spTgt>
                                        </p:tgtEl>
                                        <p:attrNameLst>
                                          <p:attrName>style.visibility</p:attrName>
                                        </p:attrNameLst>
                                      </p:cBhvr>
                                      <p:to>
                                        <p:strVal val="visible"/>
                                      </p:to>
                                    </p:set>
                                    <p:animEffect transition="in" filter="wipe(down)">
                                      <p:cBhvr>
                                        <p:cTn id="17" dur="500"/>
                                        <p:tgtEl>
                                          <p:spTgt spid="5847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84707">
                                            <p:txEl>
                                              <p:pRg st="2" end="2"/>
                                            </p:txEl>
                                          </p:spTgt>
                                        </p:tgtEl>
                                        <p:attrNameLst>
                                          <p:attrName>style.visibility</p:attrName>
                                        </p:attrNameLst>
                                      </p:cBhvr>
                                      <p:to>
                                        <p:strVal val="visible"/>
                                      </p:to>
                                    </p:set>
                                    <p:animEffect transition="in" filter="randombar(horizontal)">
                                      <p:cBhvr>
                                        <p:cTn id="22" dur="500"/>
                                        <p:tgtEl>
                                          <p:spTgt spid="58470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27" dur="500"/>
                                        <p:tgtEl>
                                          <p:spTgt spid="58470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84707">
                                            <p:txEl>
                                              <p:pRg st="4" end="4"/>
                                            </p:txEl>
                                          </p:spTgt>
                                        </p:tgtEl>
                                        <p:attrNameLst>
                                          <p:attrName>style.visibility</p:attrName>
                                        </p:attrNameLst>
                                      </p:cBhvr>
                                      <p:to>
                                        <p:strVal val="visible"/>
                                      </p:to>
                                    </p:set>
                                    <p:animEffect transition="in" filter="blinds(horizontal)">
                                      <p:cBhvr>
                                        <p:cTn id="32" dur="500"/>
                                        <p:tgtEl>
                                          <p:spTgt spid="58470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37" dur="500"/>
                                        <p:tgtEl>
                                          <p:spTgt spid="58470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84707">
                                            <p:txEl>
                                              <p:pRg st="6" end="6"/>
                                            </p:txEl>
                                          </p:spTgt>
                                        </p:tgtEl>
                                        <p:attrNameLst>
                                          <p:attrName>style.visibility</p:attrName>
                                        </p:attrNameLst>
                                      </p:cBhvr>
                                      <p:to>
                                        <p:strVal val="visible"/>
                                      </p:to>
                                    </p:set>
                                    <p:animEffect transition="in" filter="blinds(horizontal)">
                                      <p:cBhvr>
                                        <p:cTn id="42" dur="500"/>
                                        <p:tgtEl>
                                          <p:spTgt spid="58470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84707">
                                            <p:txEl>
                                              <p:pRg st="7" end="7"/>
                                            </p:txEl>
                                          </p:spTgt>
                                        </p:tgtEl>
                                        <p:attrNameLst>
                                          <p:attrName>style.visibility</p:attrName>
                                        </p:attrNameLst>
                                      </p:cBhvr>
                                      <p:to>
                                        <p:strVal val="visible"/>
                                      </p:to>
                                    </p:set>
                                    <p:animEffect transition="in" filter="blinds(horizontal)">
                                      <p:cBhvr>
                                        <p:cTn id="47" dur="500"/>
                                        <p:tgtEl>
                                          <p:spTgt spid="584707">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84707">
                                            <p:txEl>
                                              <p:pRg st="8" end="8"/>
                                            </p:txEl>
                                          </p:spTgt>
                                        </p:tgtEl>
                                        <p:attrNameLst>
                                          <p:attrName>style.visibility</p:attrName>
                                        </p:attrNameLst>
                                      </p:cBhvr>
                                      <p:to>
                                        <p:strVal val="visible"/>
                                      </p:to>
                                    </p:set>
                                    <p:animEffect transition="in" filter="blinds(horizontal)">
                                      <p:cBhvr>
                                        <p:cTn id="52" dur="500"/>
                                        <p:tgtEl>
                                          <p:spTgt spid="584707">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84707">
                                            <p:txEl>
                                              <p:pRg st="9" end="9"/>
                                            </p:txEl>
                                          </p:spTgt>
                                        </p:tgtEl>
                                        <p:attrNameLst>
                                          <p:attrName>style.visibility</p:attrName>
                                        </p:attrNameLst>
                                      </p:cBhvr>
                                      <p:to>
                                        <p:strVal val="visible"/>
                                      </p:to>
                                    </p:set>
                                    <p:animEffect transition="in" filter="blinds(horizontal)">
                                      <p:cBhvr>
                                        <p:cTn id="57" dur="500"/>
                                        <p:tgtEl>
                                          <p:spTgt spid="584707">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84707">
                                            <p:txEl>
                                              <p:pRg st="10" end="10"/>
                                            </p:txEl>
                                          </p:spTgt>
                                        </p:tgtEl>
                                        <p:attrNameLst>
                                          <p:attrName>style.visibility</p:attrName>
                                        </p:attrNameLst>
                                      </p:cBhvr>
                                      <p:to>
                                        <p:strVal val="visible"/>
                                      </p:to>
                                    </p:set>
                                    <p:animEffect transition="in" filter="blinds(horizontal)">
                                      <p:cBhvr>
                                        <p:cTn id="62" dur="500"/>
                                        <p:tgtEl>
                                          <p:spTgt spid="58470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a:extLst>
              <a:ext uri="{FF2B5EF4-FFF2-40B4-BE49-F238E27FC236}">
                <a16:creationId xmlns:a16="http://schemas.microsoft.com/office/drawing/2014/main" id="{18B73FC2-15D8-456E-9C65-9BC99461AEC5}"/>
              </a:ext>
            </a:extLst>
          </p:cNvPr>
          <p:cNvSpPr>
            <a:spLocks noGrp="1" noChangeArrowheads="1"/>
          </p:cNvSpPr>
          <p:nvPr>
            <p:ph type="body" idx="1"/>
          </p:nvPr>
        </p:nvSpPr>
        <p:spPr>
          <a:xfrm>
            <a:off x="0" y="770191"/>
            <a:ext cx="8842375" cy="5309146"/>
          </a:xfrm>
        </p:spPr>
        <p:txBody>
          <a:bodyPr/>
          <a:lstStyle/>
          <a:p>
            <a:pPr lvl="1">
              <a:lnSpc>
                <a:spcPts val="3000"/>
              </a:lnSpc>
              <a:spcBef>
                <a:spcPts val="0"/>
              </a:spcBef>
              <a:defRPr/>
            </a:pPr>
            <a:r>
              <a:rPr lang="en-US" altLang="zh-CN" sz="2000" dirty="0" err="1" smtClean="0">
                <a:latin typeface="微软雅黑" panose="020B0503020204020204" pitchFamily="34" charset="-122"/>
                <a:ea typeface="微软雅黑" panose="020B0503020204020204" pitchFamily="34" charset="-122"/>
              </a:rPr>
              <a:t>MapReduce</a:t>
            </a:r>
            <a:r>
              <a:rPr lang="zh-CN" altLang="en-US" sz="2000" dirty="0">
                <a:latin typeface="微软雅黑" panose="020B0503020204020204" pitchFamily="34" charset="-122"/>
                <a:ea typeface="微软雅黑" panose="020B0503020204020204" pitchFamily="34" charset="-122"/>
              </a:rPr>
              <a:t>大规模并行计算框架</a:t>
            </a:r>
            <a:endParaRPr lang="en-US" altLang="zh-CN" sz="2000" dirty="0">
              <a:latin typeface="微软雅黑" panose="020B0503020204020204" pitchFamily="34" charset="-122"/>
              <a:ea typeface="微软雅黑" panose="020B0503020204020204" pitchFamily="34" charset="-122"/>
            </a:endParaRPr>
          </a:p>
          <a:p>
            <a:pPr lvl="2">
              <a:lnSpc>
                <a:spcPts val="3000"/>
              </a:lnSpc>
              <a:spcBef>
                <a:spcPts val="0"/>
              </a:spcBef>
              <a:defRPr/>
            </a:pPr>
            <a:r>
              <a:rPr lang="zh-CN" altLang="en-US" sz="1900" dirty="0">
                <a:solidFill>
                  <a:srgbClr val="146C18"/>
                </a:solidFill>
                <a:latin typeface="微软雅黑" panose="020B0503020204020204" pitchFamily="34" charset="-122"/>
                <a:ea typeface="微软雅黑" panose="020B0503020204020204" pitchFamily="34" charset="-122"/>
              </a:rPr>
              <a:t>由谷歌提出的一种</a:t>
            </a:r>
            <a:r>
              <a:rPr lang="zh-CN" altLang="en-US" sz="1900" dirty="0">
                <a:solidFill>
                  <a:schemeClr val="accent1"/>
                </a:solidFill>
                <a:latin typeface="微软雅黑" panose="020B0503020204020204" pitchFamily="34" charset="-122"/>
                <a:ea typeface="微软雅黑" panose="020B0503020204020204" pitchFamily="34" charset="-122"/>
              </a:rPr>
              <a:t>面向大规模数据处理</a:t>
            </a:r>
            <a:r>
              <a:rPr lang="zh-CN" altLang="en-US" sz="1900" dirty="0">
                <a:solidFill>
                  <a:srgbClr val="146C18"/>
                </a:solidFill>
                <a:latin typeface="微软雅黑" panose="020B0503020204020204" pitchFamily="34" charset="-122"/>
                <a:ea typeface="微软雅黑" panose="020B0503020204020204" pitchFamily="34" charset="-122"/>
              </a:rPr>
              <a:t>的并行处理模式和方法</a:t>
            </a:r>
            <a:endParaRPr lang="en-US" altLang="zh-CN" sz="1900" dirty="0">
              <a:solidFill>
                <a:srgbClr val="146C18"/>
              </a:solidFill>
              <a:latin typeface="微软雅黑" panose="020B0503020204020204" pitchFamily="34" charset="-122"/>
              <a:ea typeface="微软雅黑" panose="020B0503020204020204" pitchFamily="34" charset="-122"/>
            </a:endParaRPr>
          </a:p>
          <a:p>
            <a:pPr lvl="2">
              <a:lnSpc>
                <a:spcPts val="3200"/>
              </a:lnSpc>
              <a:spcBef>
                <a:spcPts val="0"/>
              </a:spcBef>
              <a:defRPr/>
            </a:pPr>
            <a:r>
              <a:rPr lang="zh-CN" altLang="en-US" sz="1900" dirty="0">
                <a:solidFill>
                  <a:srgbClr val="146C18"/>
                </a:solidFill>
                <a:latin typeface="微软雅黑" panose="020B0503020204020204" pitchFamily="34" charset="-122"/>
                <a:ea typeface="微软雅黑" panose="020B0503020204020204" pitchFamily="34" charset="-122"/>
              </a:rPr>
              <a:t>可构建数百甚至数千个节点的基于集群的高性能并行计算平台</a:t>
            </a:r>
            <a:endParaRPr lang="en-US" altLang="zh-CN" sz="1900" dirty="0">
              <a:solidFill>
                <a:srgbClr val="146C18"/>
              </a:solidFill>
              <a:latin typeface="微软雅黑" panose="020B0503020204020204" pitchFamily="34" charset="-122"/>
              <a:ea typeface="微软雅黑" panose="020B0503020204020204" pitchFamily="34" charset="-122"/>
            </a:endParaRPr>
          </a:p>
          <a:p>
            <a:pPr lvl="2">
              <a:lnSpc>
                <a:spcPts val="3200"/>
              </a:lnSpc>
              <a:spcBef>
                <a:spcPts val="0"/>
              </a:spcBef>
              <a:defRPr/>
            </a:pPr>
            <a:r>
              <a:rPr lang="zh-CN" altLang="en-US" sz="1900" dirty="0" smtClean="0">
                <a:solidFill>
                  <a:srgbClr val="146C18"/>
                </a:solidFill>
                <a:latin typeface="微软雅黑" panose="020B0503020204020204" pitchFamily="34" charset="-122"/>
                <a:ea typeface="微软雅黑" panose="020B0503020204020204" pitchFamily="34" charset="-122"/>
              </a:rPr>
              <a:t>程序员</a:t>
            </a:r>
            <a:r>
              <a:rPr lang="zh-CN" altLang="en-US" sz="1900" dirty="0">
                <a:solidFill>
                  <a:srgbClr val="146C18"/>
                </a:solidFill>
                <a:latin typeface="微软雅黑" panose="020B0503020204020204" pitchFamily="34" charset="-122"/>
                <a:ea typeface="微软雅黑" panose="020B0503020204020204" pitchFamily="34" charset="-122"/>
              </a:rPr>
              <a:t>只</a:t>
            </a:r>
            <a:r>
              <a:rPr lang="zh-CN" altLang="en-US" sz="1900" dirty="0" smtClean="0">
                <a:solidFill>
                  <a:srgbClr val="146C18"/>
                </a:solidFill>
                <a:latin typeface="微软雅黑" panose="020B0503020204020204" pitchFamily="34" charset="-122"/>
                <a:ea typeface="微软雅黑" panose="020B0503020204020204" pitchFamily="34" charset="-122"/>
              </a:rPr>
              <a:t>需要</a:t>
            </a:r>
            <a:r>
              <a:rPr lang="zh-CN" altLang="en-US" sz="1900" dirty="0">
                <a:solidFill>
                  <a:srgbClr val="146C18"/>
                </a:solidFill>
                <a:latin typeface="微软雅黑" panose="020B0503020204020204" pitchFamily="34" charset="-122"/>
                <a:ea typeface="微软雅黑" panose="020B0503020204020204" pitchFamily="34" charset="-122"/>
              </a:rPr>
              <a:t>编程实现</a:t>
            </a:r>
            <a:r>
              <a:rPr lang="en-US" altLang="zh-CN" sz="1900" dirty="0">
                <a:solidFill>
                  <a:srgbClr val="146C18"/>
                </a:solidFill>
                <a:latin typeface="微软雅黑" panose="020B0503020204020204" pitchFamily="34" charset="-122"/>
                <a:ea typeface="微软雅黑" panose="020B0503020204020204" pitchFamily="34" charset="-122"/>
              </a:rPr>
              <a:t>Map</a:t>
            </a:r>
            <a:r>
              <a:rPr lang="zh-CN" altLang="en-US" sz="1900" dirty="0">
                <a:solidFill>
                  <a:srgbClr val="146C18"/>
                </a:solidFill>
                <a:latin typeface="微软雅黑" panose="020B0503020204020204" pitchFamily="34" charset="-122"/>
                <a:ea typeface="微软雅黑" panose="020B0503020204020204" pitchFamily="34" charset="-122"/>
              </a:rPr>
              <a:t>和</a:t>
            </a:r>
            <a:r>
              <a:rPr lang="en-US" altLang="zh-CN" sz="1900" dirty="0">
                <a:solidFill>
                  <a:srgbClr val="146C18"/>
                </a:solidFill>
                <a:latin typeface="微软雅黑" panose="020B0503020204020204" pitchFamily="34" charset="-122"/>
                <a:ea typeface="微软雅黑" panose="020B0503020204020204" pitchFamily="34" charset="-122"/>
              </a:rPr>
              <a:t>Reduce</a:t>
            </a:r>
            <a:r>
              <a:rPr lang="zh-CN" altLang="en-US" sz="1900" dirty="0">
                <a:solidFill>
                  <a:srgbClr val="146C18"/>
                </a:solidFill>
                <a:latin typeface="微软雅黑" panose="020B0503020204020204" pitchFamily="34" charset="-122"/>
                <a:ea typeface="微软雅黑" panose="020B0503020204020204" pitchFamily="34" charset="-122"/>
              </a:rPr>
              <a:t>两个基本操作接口</a:t>
            </a:r>
            <a:endParaRPr lang="en-US" altLang="zh-CN" sz="1900" dirty="0">
              <a:solidFill>
                <a:srgbClr val="146C18"/>
              </a:solidFill>
              <a:latin typeface="微软雅黑" panose="020B0503020204020204" pitchFamily="34" charset="-122"/>
              <a:ea typeface="微软雅黑" panose="020B0503020204020204" pitchFamily="34" charset="-122"/>
            </a:endParaRPr>
          </a:p>
          <a:p>
            <a:pPr marL="914400" lvl="2" indent="0">
              <a:lnSpc>
                <a:spcPts val="3200"/>
              </a:lnSpc>
              <a:spcBef>
                <a:spcPts val="0"/>
              </a:spcBef>
              <a:buFontTx/>
              <a:buNone/>
              <a:defRPr/>
            </a:pPr>
            <a:r>
              <a:rPr lang="en-US" altLang="zh-CN" sz="1900" dirty="0">
                <a:solidFill>
                  <a:schemeClr val="accent1"/>
                </a:solidFill>
                <a:latin typeface="微软雅黑" panose="020B0503020204020204" pitchFamily="34" charset="-122"/>
                <a:ea typeface="微软雅黑" panose="020B0503020204020204" pitchFamily="34" charset="-122"/>
              </a:rPr>
              <a:t>Map</a:t>
            </a:r>
            <a:r>
              <a:rPr lang="zh-CN" altLang="en-US" sz="1900" dirty="0">
                <a:solidFill>
                  <a:schemeClr val="accent1"/>
                </a:solidFill>
                <a:latin typeface="微软雅黑" panose="020B0503020204020204" pitchFamily="34" charset="-122"/>
                <a:ea typeface="微软雅黑" panose="020B0503020204020204" pitchFamily="34" charset="-122"/>
              </a:rPr>
              <a:t>操作</a:t>
            </a:r>
            <a:r>
              <a:rPr lang="zh-CN" altLang="en-US" sz="1900" dirty="0">
                <a:solidFill>
                  <a:srgbClr val="000000"/>
                </a:solidFill>
                <a:latin typeface="微软雅黑" panose="020B0503020204020204" pitchFamily="34" charset="-122"/>
                <a:ea typeface="微软雅黑" panose="020B0503020204020204" pitchFamily="34" charset="-122"/>
              </a:rPr>
              <a:t>主要负责对一组数据记录进行某种重复处理</a:t>
            </a:r>
            <a:endParaRPr lang="en-US" altLang="zh-CN" sz="1900" dirty="0">
              <a:solidFill>
                <a:srgbClr val="000000"/>
              </a:solidFill>
              <a:latin typeface="微软雅黑" panose="020B0503020204020204" pitchFamily="34" charset="-122"/>
              <a:ea typeface="微软雅黑" panose="020B0503020204020204" pitchFamily="34" charset="-122"/>
            </a:endParaRPr>
          </a:p>
          <a:p>
            <a:pPr marL="914400" lvl="2" indent="0">
              <a:lnSpc>
                <a:spcPts val="3200"/>
              </a:lnSpc>
              <a:spcBef>
                <a:spcPts val="0"/>
              </a:spcBef>
              <a:buFontTx/>
              <a:buNone/>
              <a:defRPr/>
            </a:pPr>
            <a:r>
              <a:rPr lang="en-US" altLang="zh-CN" sz="1900" dirty="0">
                <a:solidFill>
                  <a:schemeClr val="accent1"/>
                </a:solidFill>
                <a:latin typeface="微软雅黑" panose="020B0503020204020204" pitchFamily="34" charset="-122"/>
                <a:ea typeface="微软雅黑" panose="020B0503020204020204" pitchFamily="34" charset="-122"/>
              </a:rPr>
              <a:t>Reduce</a:t>
            </a:r>
            <a:r>
              <a:rPr lang="zh-CN" altLang="en-US" sz="1900" dirty="0">
                <a:solidFill>
                  <a:schemeClr val="accent1"/>
                </a:solidFill>
                <a:latin typeface="微软雅黑" panose="020B0503020204020204" pitchFamily="34" charset="-122"/>
                <a:ea typeface="微软雅黑" panose="020B0503020204020204" pitchFamily="34" charset="-122"/>
              </a:rPr>
              <a:t>操作</a:t>
            </a:r>
            <a:r>
              <a:rPr lang="zh-CN" altLang="en-US" sz="1900" dirty="0">
                <a:solidFill>
                  <a:srgbClr val="000000"/>
                </a:solidFill>
                <a:latin typeface="微软雅黑" panose="020B0503020204020204" pitchFamily="34" charset="-122"/>
                <a:ea typeface="微软雅黑" panose="020B0503020204020204" pitchFamily="34" charset="-122"/>
              </a:rPr>
              <a:t>主要负责对</a:t>
            </a:r>
            <a:r>
              <a:rPr lang="en-US" altLang="zh-CN" sz="1900" dirty="0">
                <a:solidFill>
                  <a:srgbClr val="000000"/>
                </a:solidFill>
                <a:latin typeface="微软雅黑" panose="020B0503020204020204" pitchFamily="34" charset="-122"/>
                <a:ea typeface="微软雅黑" panose="020B0503020204020204" pitchFamily="34" charset="-122"/>
              </a:rPr>
              <a:t>Map</a:t>
            </a:r>
            <a:r>
              <a:rPr lang="zh-CN" altLang="en-US" sz="1900" dirty="0">
                <a:solidFill>
                  <a:srgbClr val="000000"/>
                </a:solidFill>
                <a:latin typeface="微软雅黑" panose="020B0503020204020204" pitchFamily="34" charset="-122"/>
                <a:ea typeface="微软雅黑" panose="020B0503020204020204" pitchFamily="34" charset="-122"/>
              </a:rPr>
              <a:t>操作的中间结果进行某种规约并输出</a:t>
            </a:r>
            <a:r>
              <a:rPr lang="zh-CN" altLang="en-US" sz="1900" dirty="0" smtClean="0">
                <a:solidFill>
                  <a:srgbClr val="000000"/>
                </a:solidFill>
                <a:latin typeface="微软雅黑" panose="020B0503020204020204" pitchFamily="34" charset="-122"/>
                <a:ea typeface="微软雅黑" panose="020B0503020204020204" pitchFamily="34" charset="-122"/>
              </a:rPr>
              <a:t>结果</a:t>
            </a:r>
            <a:endParaRPr lang="en-US" altLang="zh-CN" sz="1900" dirty="0" smtClean="0">
              <a:solidFill>
                <a:srgbClr val="000000"/>
              </a:solidFill>
              <a:latin typeface="微软雅黑" panose="020B0503020204020204" pitchFamily="34" charset="-122"/>
              <a:ea typeface="微软雅黑" panose="020B0503020204020204" pitchFamily="34" charset="-122"/>
            </a:endParaRPr>
          </a:p>
          <a:p>
            <a:pPr lvl="1">
              <a:lnSpc>
                <a:spcPts val="3000"/>
              </a:lnSpc>
              <a:spcBef>
                <a:spcPct val="0"/>
              </a:spcBef>
            </a:pPr>
            <a:r>
              <a:rPr lang="en-US"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并行编程模型</a:t>
            </a:r>
            <a:endParaRPr lang="en-US" altLang="zh-CN" sz="2000" dirty="0">
              <a:latin typeface="微软雅黑" panose="020B0503020204020204" pitchFamily="34" charset="-122"/>
              <a:ea typeface="微软雅黑" panose="020B0503020204020204" pitchFamily="34" charset="-122"/>
            </a:endParaRPr>
          </a:p>
          <a:p>
            <a:pPr lvl="2">
              <a:lnSpc>
                <a:spcPts val="3200"/>
              </a:lnSpc>
              <a:spcBef>
                <a:spcPct val="0"/>
              </a:spcBef>
            </a:pPr>
            <a:r>
              <a:rPr lang="en-US" altLang="zh-CN" sz="1900" dirty="0">
                <a:solidFill>
                  <a:srgbClr val="146C18"/>
                </a:solidFill>
                <a:latin typeface="微软雅黑" panose="020B0503020204020204" pitchFamily="34" charset="-122"/>
                <a:ea typeface="微软雅黑" panose="020B0503020204020204" pitchFamily="34" charset="-122"/>
              </a:rPr>
              <a:t>CUDA(compute unified device architecture)</a:t>
            </a:r>
            <a:r>
              <a:rPr lang="zh-CN" altLang="en-US" sz="1900" dirty="0">
                <a:solidFill>
                  <a:srgbClr val="146C18"/>
                </a:solidFill>
                <a:latin typeface="微软雅黑" panose="020B0503020204020204" pitchFamily="34" charset="-122"/>
                <a:ea typeface="微软雅黑" panose="020B0503020204020204" pitchFamily="34" charset="-122"/>
              </a:rPr>
              <a:t>由 </a:t>
            </a:r>
            <a:r>
              <a:rPr lang="en-US" altLang="zh-CN" sz="1900" dirty="0">
                <a:solidFill>
                  <a:srgbClr val="146C18"/>
                </a:solidFill>
                <a:latin typeface="微软雅黑" panose="020B0503020204020204" pitchFamily="34" charset="-122"/>
                <a:ea typeface="微软雅黑" panose="020B0503020204020204" pitchFamily="34" charset="-122"/>
              </a:rPr>
              <a:t>NVIDIA </a:t>
            </a:r>
            <a:r>
              <a:rPr lang="zh-CN" altLang="en-US" sz="1900" dirty="0">
                <a:solidFill>
                  <a:srgbClr val="146C18"/>
                </a:solidFill>
                <a:latin typeface="微软雅黑" panose="020B0503020204020204" pitchFamily="34" charset="-122"/>
                <a:ea typeface="微软雅黑" panose="020B0503020204020204" pitchFamily="34" charset="-122"/>
              </a:rPr>
              <a:t>公司在 </a:t>
            </a:r>
            <a:r>
              <a:rPr lang="en-US" altLang="zh-CN" sz="1900" dirty="0">
                <a:solidFill>
                  <a:srgbClr val="146C18"/>
                </a:solidFill>
                <a:latin typeface="微软雅黑" panose="020B0503020204020204" pitchFamily="34" charset="-122"/>
                <a:ea typeface="微软雅黑" panose="020B0503020204020204" pitchFamily="34" charset="-122"/>
              </a:rPr>
              <a:t>2007</a:t>
            </a:r>
            <a:r>
              <a:rPr lang="zh-CN" altLang="en-US" sz="1900" dirty="0">
                <a:solidFill>
                  <a:srgbClr val="146C18"/>
                </a:solidFill>
                <a:latin typeface="微软雅黑" panose="020B0503020204020204" pitchFamily="34" charset="-122"/>
                <a:ea typeface="微软雅黑" panose="020B0503020204020204" pitchFamily="34" charset="-122"/>
              </a:rPr>
              <a:t>年发布</a:t>
            </a:r>
            <a:endParaRPr lang="en-US" altLang="zh-CN" sz="1900" dirty="0">
              <a:solidFill>
                <a:srgbClr val="146C18"/>
              </a:solidFill>
              <a:latin typeface="微软雅黑" panose="020B0503020204020204" pitchFamily="34" charset="-122"/>
              <a:ea typeface="微软雅黑" panose="020B0503020204020204" pitchFamily="34" charset="-122"/>
            </a:endParaRPr>
          </a:p>
          <a:p>
            <a:pPr lvl="2">
              <a:lnSpc>
                <a:spcPts val="3200"/>
              </a:lnSpc>
              <a:spcBef>
                <a:spcPct val="0"/>
              </a:spcBef>
            </a:pPr>
            <a:r>
              <a:rPr lang="zh-CN" altLang="en-US" sz="1900" dirty="0">
                <a:solidFill>
                  <a:srgbClr val="146C18"/>
                </a:solidFill>
                <a:latin typeface="微软雅黑" panose="020B0503020204020204" pitchFamily="34" charset="-122"/>
                <a:ea typeface="微软雅黑" panose="020B0503020204020204" pitchFamily="34" charset="-122"/>
              </a:rPr>
              <a:t>用于众核</a:t>
            </a:r>
            <a:r>
              <a:rPr lang="en-US" altLang="zh-CN" sz="1900" dirty="0">
                <a:solidFill>
                  <a:srgbClr val="146C18"/>
                </a:solidFill>
                <a:latin typeface="微软雅黑" panose="020B0503020204020204" pitchFamily="34" charset="-122"/>
                <a:ea typeface="微软雅黑" panose="020B0503020204020204" pitchFamily="34" charset="-122"/>
              </a:rPr>
              <a:t>GPU+</a:t>
            </a:r>
            <a:r>
              <a:rPr lang="zh-CN" altLang="en-US" sz="1900" dirty="0">
                <a:solidFill>
                  <a:srgbClr val="146C18"/>
                </a:solidFill>
                <a:latin typeface="微软雅黑" panose="020B0503020204020204" pitchFamily="34" charset="-122"/>
                <a:ea typeface="微软雅黑" panose="020B0503020204020204" pitchFamily="34" charset="-122"/>
              </a:rPr>
              <a:t>多核</a:t>
            </a:r>
            <a:r>
              <a:rPr lang="en-US" altLang="zh-CN" sz="1900" dirty="0">
                <a:solidFill>
                  <a:srgbClr val="146C18"/>
                </a:solidFill>
                <a:latin typeface="微软雅黑" panose="020B0503020204020204" pitchFamily="34" charset="-122"/>
                <a:ea typeface="微软雅黑" panose="020B0503020204020204" pitchFamily="34" charset="-122"/>
              </a:rPr>
              <a:t>CPU</a:t>
            </a:r>
            <a:r>
              <a:rPr lang="zh-CN" altLang="en-US" sz="1900" dirty="0">
                <a:solidFill>
                  <a:srgbClr val="146C18"/>
                </a:solidFill>
                <a:latin typeface="微软雅黑" panose="020B0503020204020204" pitchFamily="34" charset="-122"/>
                <a:ea typeface="微软雅黑" panose="020B0503020204020204" pitchFamily="34" charset="-122"/>
              </a:rPr>
              <a:t>的异构系统</a:t>
            </a:r>
            <a:endParaRPr lang="en-US" altLang="zh-CN" sz="1900" dirty="0">
              <a:solidFill>
                <a:srgbClr val="146C18"/>
              </a:solidFill>
              <a:latin typeface="微软雅黑" panose="020B0503020204020204" pitchFamily="34" charset="-122"/>
              <a:ea typeface="微软雅黑" panose="020B0503020204020204" pitchFamily="34" charset="-122"/>
            </a:endParaRPr>
          </a:p>
          <a:p>
            <a:pPr lvl="2">
              <a:lnSpc>
                <a:spcPts val="3200"/>
              </a:lnSpc>
              <a:spcBef>
                <a:spcPct val="0"/>
              </a:spcBef>
            </a:pPr>
            <a:r>
              <a:rPr lang="zh-CN" altLang="en-US" sz="1900" dirty="0">
                <a:solidFill>
                  <a:srgbClr val="146C18"/>
                </a:solidFill>
                <a:latin typeface="微软雅黑" panose="020B0503020204020204" pitchFamily="34" charset="-122"/>
                <a:ea typeface="微软雅黑" panose="020B0503020204020204" pitchFamily="34" charset="-122"/>
              </a:rPr>
              <a:t>是基于</a:t>
            </a:r>
            <a:r>
              <a:rPr lang="en-US" altLang="zh-CN" sz="1900" dirty="0">
                <a:solidFill>
                  <a:srgbClr val="146C18"/>
                </a:solidFill>
                <a:latin typeface="微软雅黑" panose="020B0503020204020204" pitchFamily="34" charset="-122"/>
                <a:ea typeface="微软雅黑" panose="020B0503020204020204" pitchFamily="34" charset="-122"/>
              </a:rPr>
              <a:t>C/C++</a:t>
            </a:r>
            <a:r>
              <a:rPr lang="zh-CN" altLang="en-US" sz="1900" dirty="0">
                <a:solidFill>
                  <a:srgbClr val="146C18"/>
                </a:solidFill>
                <a:latin typeface="微软雅黑" panose="020B0503020204020204" pitchFamily="34" charset="-122"/>
                <a:ea typeface="微软雅黑" panose="020B0503020204020204" pitchFamily="34" charset="-122"/>
              </a:rPr>
              <a:t>语言的可扩展并行编程模型</a:t>
            </a:r>
            <a:endParaRPr lang="en-US" altLang="zh-CN" sz="1900" dirty="0">
              <a:solidFill>
                <a:srgbClr val="146C18"/>
              </a:solidFill>
              <a:latin typeface="微软雅黑" panose="020B0503020204020204" pitchFamily="34" charset="-122"/>
              <a:ea typeface="微软雅黑" panose="020B0503020204020204" pitchFamily="34" charset="-122"/>
            </a:endParaRPr>
          </a:p>
          <a:p>
            <a:pPr lvl="2">
              <a:lnSpc>
                <a:spcPts val="3200"/>
              </a:lnSpc>
              <a:spcBef>
                <a:spcPct val="0"/>
              </a:spcBef>
            </a:pPr>
            <a:r>
              <a:rPr lang="zh-CN" altLang="en-US" sz="1900" dirty="0">
                <a:solidFill>
                  <a:srgbClr val="146C18"/>
                </a:solidFill>
                <a:latin typeface="微软雅黑" panose="020B0503020204020204" pitchFamily="34" charset="-122"/>
                <a:ea typeface="微软雅黑" panose="020B0503020204020204" pitchFamily="34" charset="-122"/>
              </a:rPr>
              <a:t>采用</a:t>
            </a:r>
            <a:r>
              <a:rPr lang="en-US" altLang="zh-CN" sz="1900" dirty="0">
                <a:solidFill>
                  <a:srgbClr val="146C18"/>
                </a:solidFill>
                <a:latin typeface="微软雅黑" panose="020B0503020204020204" pitchFamily="34" charset="-122"/>
                <a:ea typeface="微软雅黑" panose="020B0503020204020204" pitchFamily="34" charset="-122"/>
              </a:rPr>
              <a:t>CUDA </a:t>
            </a:r>
            <a:r>
              <a:rPr lang="zh-CN" altLang="en-US" sz="1900" dirty="0" smtClean="0">
                <a:solidFill>
                  <a:srgbClr val="146C18"/>
                </a:solidFill>
                <a:latin typeface="微软雅黑" panose="020B0503020204020204" pitchFamily="34" charset="-122"/>
                <a:ea typeface="微软雅黑" panose="020B0503020204020204" pitchFamily="34" charset="-122"/>
              </a:rPr>
              <a:t>编程</a:t>
            </a:r>
            <a:r>
              <a:rPr lang="zh-CN" altLang="en-US" sz="1900" dirty="0">
                <a:solidFill>
                  <a:srgbClr val="146C18"/>
                </a:solidFill>
                <a:latin typeface="微软雅黑" panose="020B0503020204020204" pitchFamily="34" charset="-122"/>
                <a:ea typeface="微软雅黑" panose="020B0503020204020204" pitchFamily="34" charset="-122"/>
              </a:rPr>
              <a:t>模型，</a:t>
            </a:r>
            <a:r>
              <a:rPr lang="en-US" altLang="zh-CN" sz="1900" dirty="0">
                <a:solidFill>
                  <a:srgbClr val="146C18"/>
                </a:solidFill>
                <a:latin typeface="微软雅黑" panose="020B0503020204020204" pitchFamily="34" charset="-122"/>
                <a:ea typeface="微软雅黑" panose="020B0503020204020204" pitchFamily="34" charset="-122"/>
              </a:rPr>
              <a:t>GPU </a:t>
            </a:r>
            <a:r>
              <a:rPr lang="zh-CN" altLang="en-US" sz="1900" dirty="0">
                <a:solidFill>
                  <a:srgbClr val="146C18"/>
                </a:solidFill>
                <a:latin typeface="微软雅黑" panose="020B0503020204020204" pitchFamily="34" charset="-122"/>
                <a:ea typeface="微软雅黑" panose="020B0503020204020204" pitchFamily="34" charset="-122"/>
              </a:rPr>
              <a:t>除了用于图形处理以外，还可以方便地通过</a:t>
            </a:r>
            <a:r>
              <a:rPr lang="en-US" altLang="zh-CN" sz="1900" dirty="0">
                <a:solidFill>
                  <a:srgbClr val="146C18"/>
                </a:solidFill>
                <a:latin typeface="微软雅黑" panose="020B0503020204020204" pitchFamily="34" charset="-122"/>
                <a:ea typeface="微软雅黑" panose="020B0503020204020204" pitchFamily="34" charset="-122"/>
              </a:rPr>
              <a:t>CUDA </a:t>
            </a:r>
            <a:r>
              <a:rPr lang="zh-CN" altLang="en-US" sz="1900" dirty="0">
                <a:solidFill>
                  <a:srgbClr val="146C18"/>
                </a:solidFill>
                <a:latin typeface="微软雅黑" panose="020B0503020204020204" pitchFamily="34" charset="-122"/>
                <a:ea typeface="微软雅黑" panose="020B0503020204020204" pitchFamily="34" charset="-122"/>
              </a:rPr>
              <a:t>编程用于其他应用领域。 </a:t>
            </a:r>
            <a:endParaRPr lang="en-US" altLang="zh-CN" sz="1900" dirty="0">
              <a:solidFill>
                <a:srgbClr val="146C1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Effect transition="in" filter="randombar(horizontal)">
                                      <p:cBhvr>
                                        <p:cTn id="7" dur="500"/>
                                        <p:tgtEl>
                                          <p:spTgt spid="655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65539">
                                            <p:txEl>
                                              <p:pRg st="2" end="2"/>
                                            </p:txEl>
                                          </p:spTgt>
                                        </p:tgtEl>
                                        <p:attrNameLst>
                                          <p:attrName>style.visibility</p:attrName>
                                        </p:attrNameLst>
                                      </p:cBhvr>
                                      <p:to>
                                        <p:strVal val="visible"/>
                                      </p:to>
                                    </p:set>
                                    <p:animEffect transition="in" filter="randombar(horizontal)">
                                      <p:cBhvr>
                                        <p:cTn id="12" dur="500"/>
                                        <p:tgtEl>
                                          <p:spTgt spid="655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65539">
                                            <p:txEl>
                                              <p:pRg st="3" end="3"/>
                                            </p:txEl>
                                          </p:spTgt>
                                        </p:tgtEl>
                                        <p:attrNameLst>
                                          <p:attrName>style.visibility</p:attrName>
                                        </p:attrNameLst>
                                      </p:cBhvr>
                                      <p:to>
                                        <p:strVal val="visible"/>
                                      </p:to>
                                    </p:set>
                                    <p:animEffect transition="in" filter="randombar(horizontal)">
                                      <p:cBhvr>
                                        <p:cTn id="17" dur="500"/>
                                        <p:tgtEl>
                                          <p:spTgt spid="6553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65539">
                                            <p:txEl>
                                              <p:pRg st="4" end="4"/>
                                            </p:txEl>
                                          </p:spTgt>
                                        </p:tgtEl>
                                        <p:attrNameLst>
                                          <p:attrName>style.visibility</p:attrName>
                                        </p:attrNameLst>
                                      </p:cBhvr>
                                      <p:to>
                                        <p:strVal val="visible"/>
                                      </p:to>
                                    </p:set>
                                    <p:animEffect transition="in" filter="randombar(horizontal)">
                                      <p:cBhvr>
                                        <p:cTn id="22" dur="500"/>
                                        <p:tgtEl>
                                          <p:spTgt spid="6553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65539">
                                            <p:txEl>
                                              <p:pRg st="5" end="5"/>
                                            </p:txEl>
                                          </p:spTgt>
                                        </p:tgtEl>
                                        <p:attrNameLst>
                                          <p:attrName>style.visibility</p:attrName>
                                        </p:attrNameLst>
                                      </p:cBhvr>
                                      <p:to>
                                        <p:strVal val="visible"/>
                                      </p:to>
                                    </p:set>
                                    <p:animEffect transition="in" filter="randombar(horizontal)">
                                      <p:cBhvr>
                                        <p:cTn id="27" dur="500"/>
                                        <p:tgtEl>
                                          <p:spTgt spid="655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65539">
                                            <p:txEl>
                                              <p:pRg st="6" end="6"/>
                                            </p:txEl>
                                          </p:spTgt>
                                        </p:tgtEl>
                                        <p:attrNameLst>
                                          <p:attrName>style.visibility</p:attrName>
                                        </p:attrNameLst>
                                      </p:cBhvr>
                                      <p:to>
                                        <p:strVal val="visible"/>
                                      </p:to>
                                    </p:set>
                                    <p:animEffect transition="in" filter="randombar(horizontal)">
                                      <p:cBhvr>
                                        <p:cTn id="32" dur="500"/>
                                        <p:tgtEl>
                                          <p:spTgt spid="6553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65539">
                                            <p:txEl>
                                              <p:pRg st="7" end="7"/>
                                            </p:txEl>
                                          </p:spTgt>
                                        </p:tgtEl>
                                        <p:attrNameLst>
                                          <p:attrName>style.visibility</p:attrName>
                                        </p:attrNameLst>
                                      </p:cBhvr>
                                      <p:to>
                                        <p:strVal val="visible"/>
                                      </p:to>
                                    </p:set>
                                    <p:animEffect transition="in" filter="randombar(horizontal)">
                                      <p:cBhvr>
                                        <p:cTn id="37" dur="500"/>
                                        <p:tgtEl>
                                          <p:spTgt spid="6553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65539">
                                            <p:txEl>
                                              <p:pRg st="8" end="8"/>
                                            </p:txEl>
                                          </p:spTgt>
                                        </p:tgtEl>
                                        <p:attrNameLst>
                                          <p:attrName>style.visibility</p:attrName>
                                        </p:attrNameLst>
                                      </p:cBhvr>
                                      <p:to>
                                        <p:strVal val="visible"/>
                                      </p:to>
                                    </p:set>
                                    <p:animEffect transition="in" filter="randombar(horizontal)">
                                      <p:cBhvr>
                                        <p:cTn id="42" dur="500"/>
                                        <p:tgtEl>
                                          <p:spTgt spid="6553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65539">
                                            <p:txEl>
                                              <p:pRg st="9" end="9"/>
                                            </p:txEl>
                                          </p:spTgt>
                                        </p:tgtEl>
                                        <p:attrNameLst>
                                          <p:attrName>style.visibility</p:attrName>
                                        </p:attrNameLst>
                                      </p:cBhvr>
                                      <p:to>
                                        <p:strVal val="visible"/>
                                      </p:to>
                                    </p:set>
                                    <p:animEffect transition="in" filter="randombar(horizontal)">
                                      <p:cBhvr>
                                        <p:cTn id="47" dur="500"/>
                                        <p:tgtEl>
                                          <p:spTgt spid="6553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65539">
                                            <p:txEl>
                                              <p:pRg st="10" end="10"/>
                                            </p:txEl>
                                          </p:spTgt>
                                        </p:tgtEl>
                                        <p:attrNameLst>
                                          <p:attrName>style.visibility</p:attrName>
                                        </p:attrNameLst>
                                      </p:cBhvr>
                                      <p:to>
                                        <p:strVal val="visible"/>
                                      </p:to>
                                    </p:set>
                                    <p:animEffect transition="in" filter="randombar(horizontal)">
                                      <p:cBhvr>
                                        <p:cTn id="52" dur="500"/>
                                        <p:tgtEl>
                                          <p:spTgt spid="655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noChangeArrowheads="1"/>
          </p:cNvSpPr>
          <p:nvPr>
            <p:ph type="title" idx="4294967295"/>
          </p:nvPr>
        </p:nvSpPr>
        <p:spPr>
          <a:xfrm>
            <a:off x="522288" y="122238"/>
            <a:ext cx="8229600" cy="425450"/>
          </a:xfrm>
        </p:spPr>
        <p:txBody>
          <a:bodyPr/>
          <a:lstStyle/>
          <a:p>
            <a:r>
              <a:rPr lang="en-US" altLang="zh-CN" dirty="0" smtClean="0">
                <a:ea typeface="宋体" panose="02010600030101010101" pitchFamily="2" charset="-122"/>
              </a:rPr>
              <a:t>GPGPU</a:t>
            </a:r>
            <a:r>
              <a:rPr lang="zh-CN" altLang="en-US" dirty="0" smtClean="0">
                <a:ea typeface="宋体" panose="02010600030101010101" pitchFamily="2" charset="-122"/>
              </a:rPr>
              <a:t>应用举例</a:t>
            </a:r>
          </a:p>
        </p:txBody>
      </p:sp>
      <p:pic>
        <p:nvPicPr>
          <p:cNvPr id="1064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1044575"/>
            <a:ext cx="2654300"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1098550"/>
            <a:ext cx="23764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025" y="954088"/>
            <a:ext cx="193675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1888" y="3249613"/>
            <a:ext cx="1682750"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5" descr="FMRI"/>
          <p:cNvPicPr>
            <a:picLocks noGrp="1" noChangeAspect="1" noChangeArrowheads="1"/>
          </p:cNvPicPr>
          <p:nvPr>
            <p:ph idx="4294967295"/>
          </p:nvPr>
        </p:nvPicPr>
        <p:blipFill>
          <a:blip r:embed="rId7">
            <a:extLst>
              <a:ext uri="{28A0092B-C50C-407E-A947-70E740481C1C}">
                <a14:useLocalDpi xmlns:a14="http://schemas.microsoft.com/office/drawing/2010/main" val="0"/>
              </a:ext>
            </a:extLst>
          </a:blip>
          <a:srcRect/>
          <a:stretch>
            <a:fillRect/>
          </a:stretch>
        </p:blipFill>
        <p:spPr>
          <a:xfrm>
            <a:off x="6237288" y="3835400"/>
            <a:ext cx="2482850" cy="2065338"/>
          </a:xfrm>
          <a:noFill/>
        </p:spPr>
      </p:pic>
      <p:sp>
        <p:nvSpPr>
          <p:cNvPr id="106504" name="TextBox 8"/>
          <p:cNvSpPr txBox="1">
            <a:spLocks noChangeArrowheads="1"/>
          </p:cNvSpPr>
          <p:nvPr/>
        </p:nvSpPr>
        <p:spPr bwMode="auto">
          <a:xfrm>
            <a:off x="296863" y="3373438"/>
            <a:ext cx="3465512"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CN" sz="2100">
                <a:solidFill>
                  <a:srgbClr val="0000FF"/>
                </a:solidFill>
                <a:latin typeface="微软雅黑" panose="020B0503020204020204" pitchFamily="34" charset="-122"/>
                <a:ea typeface="微软雅黑" panose="020B0503020204020204" pitchFamily="34" charset="-122"/>
              </a:rPr>
              <a:t>GPU</a:t>
            </a:r>
            <a:r>
              <a:rPr lang="zh-CN" altLang="en-US" sz="2100">
                <a:solidFill>
                  <a:srgbClr val="0000FF"/>
                </a:solidFill>
                <a:latin typeface="微软雅黑" panose="020B0503020204020204" pitchFamily="34" charset="-122"/>
                <a:ea typeface="微软雅黑" panose="020B0503020204020204" pitchFamily="34" charset="-122"/>
              </a:rPr>
              <a:t>及</a:t>
            </a:r>
            <a:r>
              <a:rPr lang="en-US" altLang="zh-CN" sz="2100">
                <a:solidFill>
                  <a:srgbClr val="0000FF"/>
                </a:solidFill>
                <a:latin typeface="微软雅黑" panose="020B0503020204020204" pitchFamily="34" charset="-122"/>
                <a:ea typeface="微软雅黑" panose="020B0503020204020204" pitchFamily="34" charset="-122"/>
              </a:rPr>
              <a:t>CUDA</a:t>
            </a:r>
            <a:r>
              <a:rPr lang="zh-CN" altLang="en-US" sz="2100">
                <a:solidFill>
                  <a:srgbClr val="0000FF"/>
                </a:solidFill>
                <a:latin typeface="微软雅黑" panose="020B0503020204020204" pitchFamily="34" charset="-122"/>
                <a:ea typeface="微软雅黑" panose="020B0503020204020204" pitchFamily="34" charset="-122"/>
              </a:rPr>
              <a:t>应用举例：</a:t>
            </a:r>
          </a:p>
          <a:p>
            <a:pPr eaLnBrk="1" hangingPunct="1">
              <a:spcBef>
                <a:spcPct val="0"/>
              </a:spcBef>
              <a:buSzTx/>
              <a:buFontTx/>
              <a:buNone/>
            </a:pPr>
            <a:r>
              <a:rPr lang="en-US" altLang="zh-CN" sz="2100">
                <a:latin typeface="微软雅黑" panose="020B0503020204020204" pitchFamily="34" charset="-122"/>
                <a:ea typeface="微软雅黑" panose="020B0503020204020204" pitchFamily="34" charset="-122"/>
              </a:rPr>
              <a:t>a</a:t>
            </a:r>
            <a:r>
              <a:rPr lang="zh-CN" altLang="en-US" sz="2100">
                <a:latin typeface="微软雅黑" panose="020B0503020204020204" pitchFamily="34" charset="-122"/>
                <a:ea typeface="微软雅黑" panose="020B0503020204020204" pitchFamily="34" charset="-122"/>
              </a:rPr>
              <a:t>、地震图像建模</a:t>
            </a:r>
            <a:endParaRPr lang="en-US" altLang="zh-CN" sz="2100">
              <a:latin typeface="微软雅黑" panose="020B0503020204020204" pitchFamily="34" charset="-122"/>
              <a:ea typeface="微软雅黑" panose="020B0503020204020204" pitchFamily="34" charset="-122"/>
            </a:endParaRPr>
          </a:p>
          <a:p>
            <a:pPr eaLnBrk="1" hangingPunct="1">
              <a:spcBef>
                <a:spcPct val="0"/>
              </a:spcBef>
              <a:buSzTx/>
              <a:buFontTx/>
              <a:buNone/>
            </a:pPr>
            <a:r>
              <a:rPr lang="en-US" altLang="zh-CN" sz="2100">
                <a:latin typeface="微软雅黑" panose="020B0503020204020204" pitchFamily="34" charset="-122"/>
                <a:ea typeface="微软雅黑" panose="020B0503020204020204" pitchFamily="34" charset="-122"/>
              </a:rPr>
              <a:t>b</a:t>
            </a:r>
            <a:r>
              <a:rPr lang="zh-CN" altLang="en-US" sz="2100">
                <a:latin typeface="微软雅黑" panose="020B0503020204020204" pitchFamily="34" charset="-122"/>
                <a:ea typeface="微软雅黑" panose="020B0503020204020204" pitchFamily="34" charset="-122"/>
              </a:rPr>
              <a:t>、分子动力计算</a:t>
            </a:r>
            <a:endParaRPr lang="en-US" altLang="zh-CN" sz="2100">
              <a:latin typeface="微软雅黑" panose="020B0503020204020204" pitchFamily="34" charset="-122"/>
              <a:ea typeface="微软雅黑" panose="020B0503020204020204" pitchFamily="34" charset="-122"/>
            </a:endParaRPr>
          </a:p>
          <a:p>
            <a:pPr eaLnBrk="1" hangingPunct="1">
              <a:spcBef>
                <a:spcPct val="0"/>
              </a:spcBef>
              <a:buSzTx/>
              <a:buFontTx/>
              <a:buNone/>
            </a:pPr>
            <a:r>
              <a:rPr lang="en-US" altLang="zh-CN" sz="2100">
                <a:latin typeface="微软雅黑" panose="020B0503020204020204" pitchFamily="34" charset="-122"/>
                <a:ea typeface="微软雅黑" panose="020B0503020204020204" pitchFamily="34" charset="-122"/>
              </a:rPr>
              <a:t>c</a:t>
            </a:r>
            <a:r>
              <a:rPr lang="zh-CN" altLang="en-US" sz="2100">
                <a:latin typeface="微软雅黑" panose="020B0503020204020204" pitchFamily="34" charset="-122"/>
                <a:ea typeface="微软雅黑" panose="020B0503020204020204" pitchFamily="34" charset="-122"/>
              </a:rPr>
              <a:t>、脑神经电路模拟</a:t>
            </a:r>
            <a:endParaRPr lang="en-US" altLang="zh-CN" sz="2100">
              <a:latin typeface="微软雅黑" panose="020B0503020204020204" pitchFamily="34" charset="-122"/>
              <a:ea typeface="微软雅黑" panose="020B0503020204020204" pitchFamily="34" charset="-122"/>
            </a:endParaRPr>
          </a:p>
          <a:p>
            <a:pPr eaLnBrk="1" hangingPunct="1">
              <a:spcBef>
                <a:spcPct val="0"/>
              </a:spcBef>
              <a:buSzTx/>
              <a:buFontTx/>
              <a:buNone/>
            </a:pPr>
            <a:r>
              <a:rPr lang="en-US" altLang="zh-CN" sz="2100">
                <a:latin typeface="微软雅黑" panose="020B0503020204020204" pitchFamily="34" charset="-122"/>
                <a:ea typeface="微软雅黑" panose="020B0503020204020204" pitchFamily="34" charset="-122"/>
              </a:rPr>
              <a:t>d</a:t>
            </a:r>
            <a:r>
              <a:rPr lang="zh-CN" altLang="en-US" sz="2100">
                <a:latin typeface="微软雅黑" panose="020B0503020204020204" pitchFamily="34" charset="-122"/>
                <a:ea typeface="微软雅黑" panose="020B0503020204020204" pitchFamily="34" charset="-122"/>
              </a:rPr>
              <a:t>、衣物外观和运动</a:t>
            </a:r>
            <a:endParaRPr lang="en-US" altLang="zh-CN" sz="2100">
              <a:latin typeface="微软雅黑" panose="020B0503020204020204" pitchFamily="34" charset="-122"/>
              <a:ea typeface="微软雅黑" panose="020B0503020204020204" pitchFamily="34" charset="-122"/>
            </a:endParaRPr>
          </a:p>
          <a:p>
            <a:pPr eaLnBrk="1" hangingPunct="1">
              <a:spcBef>
                <a:spcPct val="0"/>
              </a:spcBef>
              <a:buSzTx/>
              <a:buFontTx/>
              <a:buNone/>
            </a:pPr>
            <a:r>
              <a:rPr lang="en-US" altLang="zh-CN" sz="2100">
                <a:latin typeface="微软雅黑" panose="020B0503020204020204" pitchFamily="34" charset="-122"/>
                <a:ea typeface="微软雅黑" panose="020B0503020204020204" pitchFamily="34" charset="-122"/>
              </a:rPr>
              <a:t>e</a:t>
            </a:r>
            <a:r>
              <a:rPr lang="zh-CN" altLang="en-US" sz="2100">
                <a:latin typeface="微软雅黑" panose="020B0503020204020204" pitchFamily="34" charset="-122"/>
                <a:ea typeface="微软雅黑" panose="020B0503020204020204" pitchFamily="34" charset="-122"/>
              </a:rPr>
              <a:t>、超声波图像处理</a:t>
            </a:r>
          </a:p>
        </p:txBody>
      </p:sp>
      <p:sp>
        <p:nvSpPr>
          <p:cNvPr id="106505" name="TextBox 9"/>
          <p:cNvSpPr txBox="1">
            <a:spLocks noChangeArrowheads="1"/>
          </p:cNvSpPr>
          <p:nvPr/>
        </p:nvSpPr>
        <p:spPr bwMode="auto">
          <a:xfrm>
            <a:off x="1258888" y="3043238"/>
            <a:ext cx="7200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zh-CN" altLang="en-US" sz="1800" b="0">
                <a:latin typeface="Gill Sans MT" panose="020B0502020104020203" pitchFamily="34" charset="0"/>
                <a:ea typeface="华文中宋" panose="02010600040101010101" pitchFamily="2" charset="-122"/>
              </a:rPr>
              <a:t>           （</a:t>
            </a:r>
            <a:r>
              <a:rPr lang="en-US" altLang="zh-CN" sz="1800" b="0">
                <a:latin typeface="Gill Sans MT" panose="020B0502020104020203" pitchFamily="34" charset="0"/>
                <a:ea typeface="华文中宋" panose="02010600040101010101" pitchFamily="2" charset="-122"/>
              </a:rPr>
              <a:t>a</a:t>
            </a:r>
            <a:r>
              <a:rPr lang="zh-CN" altLang="en-US" sz="1800" b="0">
                <a:latin typeface="Gill Sans MT" panose="020B0502020104020203" pitchFamily="34" charset="0"/>
                <a:ea typeface="华文中宋" panose="02010600040101010101" pitchFamily="2" charset="-122"/>
              </a:rPr>
              <a:t>）                                   （</a:t>
            </a:r>
            <a:r>
              <a:rPr lang="en-US" altLang="zh-CN" sz="1800" b="0">
                <a:latin typeface="Gill Sans MT" panose="020B0502020104020203" pitchFamily="34" charset="0"/>
                <a:ea typeface="华文中宋" panose="02010600040101010101" pitchFamily="2" charset="-122"/>
              </a:rPr>
              <a:t>b</a:t>
            </a:r>
            <a:r>
              <a:rPr lang="zh-CN" altLang="en-US" sz="1800" b="0">
                <a:latin typeface="Gill Sans MT" panose="020B0502020104020203" pitchFamily="34" charset="0"/>
                <a:ea typeface="华文中宋" panose="02010600040101010101" pitchFamily="2" charset="-122"/>
              </a:rPr>
              <a:t>）                                  （</a:t>
            </a:r>
            <a:r>
              <a:rPr lang="en-US" altLang="zh-CN" sz="1800" b="0">
                <a:latin typeface="Gill Sans MT" panose="020B0502020104020203" pitchFamily="34" charset="0"/>
                <a:ea typeface="华文中宋" panose="02010600040101010101" pitchFamily="2" charset="-122"/>
              </a:rPr>
              <a:t>c</a:t>
            </a:r>
            <a:r>
              <a:rPr lang="zh-CN" altLang="en-US" sz="1800" b="0">
                <a:latin typeface="Gill Sans MT" panose="020B0502020104020203" pitchFamily="34" charset="0"/>
                <a:ea typeface="华文中宋" panose="02010600040101010101" pitchFamily="2" charset="-122"/>
              </a:rPr>
              <a:t>）</a:t>
            </a:r>
          </a:p>
        </p:txBody>
      </p:sp>
      <p:sp>
        <p:nvSpPr>
          <p:cNvPr id="106506" name="TextBox 10"/>
          <p:cNvSpPr txBox="1">
            <a:spLocks noChangeArrowheads="1"/>
          </p:cNvSpPr>
          <p:nvPr/>
        </p:nvSpPr>
        <p:spPr bwMode="auto">
          <a:xfrm>
            <a:off x="3581400" y="5994400"/>
            <a:ext cx="48974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zh-CN" altLang="en-US" sz="1800" b="0">
                <a:latin typeface="Gill Sans MT" panose="020B0502020104020203" pitchFamily="34" charset="0"/>
                <a:ea typeface="华文中宋" panose="02010600040101010101" pitchFamily="2" charset="-122"/>
              </a:rPr>
              <a:t>         （</a:t>
            </a:r>
            <a:r>
              <a:rPr lang="en-US" altLang="zh-CN" sz="1800" b="0">
                <a:latin typeface="Gill Sans MT" panose="020B0502020104020203" pitchFamily="34" charset="0"/>
                <a:ea typeface="华文中宋" panose="02010600040101010101" pitchFamily="2" charset="-122"/>
              </a:rPr>
              <a:t>d</a:t>
            </a:r>
            <a:r>
              <a:rPr lang="zh-CN" altLang="en-US" sz="1800" b="0">
                <a:latin typeface="Gill Sans MT" panose="020B0502020104020203" pitchFamily="34" charset="0"/>
                <a:ea typeface="华文中宋" panose="02010600040101010101" pitchFamily="2" charset="-122"/>
              </a:rPr>
              <a:t>）                                  （</a:t>
            </a:r>
            <a:r>
              <a:rPr lang="en-US" altLang="zh-CN" sz="1800" b="0">
                <a:latin typeface="Gill Sans MT" panose="020B0502020104020203" pitchFamily="34" charset="0"/>
                <a:ea typeface="华文中宋" panose="02010600040101010101" pitchFamily="2" charset="-122"/>
              </a:rPr>
              <a:t>e</a:t>
            </a:r>
            <a:r>
              <a:rPr lang="zh-CN" altLang="en-US" sz="1800" b="0">
                <a:latin typeface="Gill Sans MT" panose="020B0502020104020203" pitchFamily="34" charset="0"/>
                <a:ea typeface="华文中宋" panose="02010600040101010101" pitchFamily="2" charset="-122"/>
              </a:rPr>
              <a:t>）</a:t>
            </a:r>
          </a:p>
        </p:txBody>
      </p:sp>
      <p:sp>
        <p:nvSpPr>
          <p:cNvPr id="79884" name="Text Box 12"/>
          <p:cNvSpPr txBox="1">
            <a:spLocks noChangeArrowheads="1"/>
          </p:cNvSpPr>
          <p:nvPr/>
        </p:nvSpPr>
        <p:spPr bwMode="auto">
          <a:xfrm>
            <a:off x="171450" y="5797550"/>
            <a:ext cx="4076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50000"/>
              </a:spcBef>
              <a:buSzTx/>
              <a:buFontTx/>
              <a:buNone/>
            </a:pPr>
            <a:r>
              <a:rPr lang="zh-CN" altLang="en-US" sz="2000" dirty="0">
                <a:solidFill>
                  <a:srgbClr val="FF0000"/>
                </a:solidFill>
                <a:ea typeface="微软雅黑" panose="020B0503020204020204" pitchFamily="34" charset="-122"/>
              </a:rPr>
              <a:t>应用瓶颈：既懂应用算法，又懂编程模型和底层硬件结构的人不</a:t>
            </a:r>
            <a:r>
              <a:rPr lang="zh-CN" altLang="en-US" sz="2000" dirty="0" smtClean="0">
                <a:solidFill>
                  <a:srgbClr val="FF0000"/>
                </a:solidFill>
                <a:ea typeface="微软雅黑" panose="020B0503020204020204" pitchFamily="34" charset="-122"/>
              </a:rPr>
              <a:t>多</a:t>
            </a:r>
            <a:r>
              <a:rPr lang="zh-CN" altLang="en-US" sz="2000" dirty="0">
                <a:solidFill>
                  <a:srgbClr val="FF0000"/>
                </a:solidFill>
                <a:ea typeface="微软雅黑" panose="020B0503020204020204" pitchFamily="34" charset="-122"/>
              </a:rPr>
              <a:t>。</a:t>
            </a:r>
            <a:endParaRPr lang="zh-CN" altLang="en-US" sz="2000" dirty="0">
              <a:solidFill>
                <a:srgbClr val="FF0000"/>
              </a:solidFill>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84"/>
                                        </p:tgtEl>
                                        <p:attrNameLst>
                                          <p:attrName>style.visibility</p:attrName>
                                        </p:attrNameLst>
                                      </p:cBhvr>
                                      <p:to>
                                        <p:strVal val="visible"/>
                                      </p:to>
                                    </p:set>
                                    <p:animEffect transition="in" filter="blinds(horizontal)">
                                      <p:cBhvr>
                                        <p:cTn id="7" dur="500"/>
                                        <p:tgtEl>
                                          <p:spTgt spid="79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800100" y="177800"/>
            <a:ext cx="6435725" cy="425450"/>
          </a:xfrm>
          <a:noFill/>
        </p:spPr>
        <p:txBody>
          <a:bodyPr/>
          <a:lstStyle/>
          <a:p>
            <a:r>
              <a:rPr lang="zh-CN" altLang="en-US" smtClean="0">
                <a:ea typeface="宋体" panose="02010600030101010101" pitchFamily="2" charset="-122"/>
              </a:rPr>
              <a:t>本章小结</a:t>
            </a:r>
            <a:endParaRPr lang="zh-CN" altLang="en-US" sz="2000" b="0" smtClean="0">
              <a:ea typeface="宋体" panose="02010600030101010101" pitchFamily="2" charset="-122"/>
              <a:sym typeface="Wingdings" panose="05000000000000000000" pitchFamily="2" charset="2"/>
            </a:endParaRPr>
          </a:p>
        </p:txBody>
      </p:sp>
      <p:sp>
        <p:nvSpPr>
          <p:cNvPr id="584707" name="Rectangle 3">
            <a:extLst>
              <a:ext uri="{FF2B5EF4-FFF2-40B4-BE49-F238E27FC236}">
                <a16:creationId xmlns:a16="http://schemas.microsoft.com/office/drawing/2014/main" id="{51439211-22B9-4C96-85AD-5246363E7099}"/>
              </a:ext>
            </a:extLst>
          </p:cNvPr>
          <p:cNvSpPr>
            <a:spLocks noGrp="1" noChangeArrowheads="1"/>
          </p:cNvSpPr>
          <p:nvPr>
            <p:ph type="body" idx="1"/>
          </p:nvPr>
        </p:nvSpPr>
        <p:spPr>
          <a:xfrm>
            <a:off x="117475" y="696913"/>
            <a:ext cx="8839200" cy="6719887"/>
          </a:xfrm>
        </p:spPr>
        <p:txBody>
          <a:bodyPr/>
          <a:lstStyle/>
          <a:p>
            <a:pPr>
              <a:lnSpc>
                <a:spcPts val="2600"/>
              </a:lnSpc>
              <a:spcBef>
                <a:spcPts val="0"/>
              </a:spcBef>
              <a:defRPr/>
            </a:pPr>
            <a:r>
              <a:rPr lang="zh-CN" altLang="en-US" sz="1700" dirty="0">
                <a:latin typeface="微软雅黑" panose="020B0503020204020204" pitchFamily="34" charset="-122"/>
                <a:ea typeface="微软雅黑" panose="020B0503020204020204" pitchFamily="34" charset="-122"/>
              </a:rPr>
              <a:t>按指令和数据处理方式划分（</a:t>
            </a:r>
            <a:r>
              <a:rPr lang="en-US" altLang="zh-CN" sz="1700" dirty="0">
                <a:latin typeface="微软雅黑" panose="020B0503020204020204" pitchFamily="34" charset="-122"/>
                <a:ea typeface="微软雅黑" panose="020B0503020204020204" pitchFamily="34" charset="-122"/>
              </a:rPr>
              <a:t>Flynn</a:t>
            </a:r>
            <a:r>
              <a:rPr lang="zh-CN" altLang="en-US" sz="1700" dirty="0">
                <a:latin typeface="微软雅黑" panose="020B0503020204020204" pitchFamily="34" charset="-122"/>
                <a:ea typeface="微软雅黑" panose="020B0503020204020204" pitchFamily="34" charset="-122"/>
              </a:rPr>
              <a:t>分类）</a:t>
            </a:r>
            <a:endParaRPr lang="zh-CN" altLang="zh-CN" sz="1700" dirty="0">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r>
              <a:rPr lang="en-US" altLang="zh-CN" sz="1700" dirty="0">
                <a:solidFill>
                  <a:srgbClr val="146C18"/>
                </a:solidFill>
                <a:latin typeface="微软雅黑" panose="020B0503020204020204" pitchFamily="34" charset="-122"/>
                <a:ea typeface="微软雅黑" panose="020B0503020204020204" pitchFamily="34" charset="-122"/>
              </a:rPr>
              <a:t>SISD</a:t>
            </a:r>
            <a:r>
              <a:rPr lang="zh-CN" altLang="en-US" sz="1700" dirty="0">
                <a:solidFill>
                  <a:srgbClr val="146C18"/>
                </a:solidFill>
                <a:latin typeface="微软雅黑" panose="020B0503020204020204" pitchFamily="34" charset="-122"/>
                <a:ea typeface="微软雅黑" panose="020B0503020204020204" pitchFamily="34" charset="-122"/>
              </a:rPr>
              <a:t>、</a:t>
            </a:r>
            <a:r>
              <a:rPr lang="en-US" altLang="zh-CN" sz="1700" dirty="0">
                <a:solidFill>
                  <a:srgbClr val="146C18"/>
                </a:solidFill>
                <a:latin typeface="微软雅黑" panose="020B0503020204020204" pitchFamily="34" charset="-122"/>
                <a:ea typeface="微软雅黑" panose="020B0503020204020204" pitchFamily="34" charset="-122"/>
              </a:rPr>
              <a:t>SIMD</a:t>
            </a:r>
            <a:r>
              <a:rPr lang="zh-CN" altLang="en-US" sz="1700" dirty="0">
                <a:solidFill>
                  <a:srgbClr val="146C18"/>
                </a:solidFill>
                <a:latin typeface="微软雅黑" panose="020B0503020204020204" pitchFamily="34" charset="-122"/>
                <a:ea typeface="微软雅黑" panose="020B0503020204020204" pitchFamily="34" charset="-122"/>
              </a:rPr>
              <a:t>、</a:t>
            </a:r>
            <a:r>
              <a:rPr lang="en-US" altLang="zh-CN" sz="1700" dirty="0">
                <a:solidFill>
                  <a:srgbClr val="146C18"/>
                </a:solidFill>
                <a:latin typeface="微软雅黑" panose="020B0503020204020204" pitchFamily="34" charset="-122"/>
                <a:ea typeface="微软雅黑" panose="020B0503020204020204" pitchFamily="34" charset="-122"/>
              </a:rPr>
              <a:t>MIMD</a:t>
            </a:r>
            <a:endParaRPr lang="zh-CN" altLang="zh-CN" sz="1700" dirty="0">
              <a:latin typeface="微软雅黑" panose="020B0503020204020204" pitchFamily="34" charset="-122"/>
              <a:ea typeface="微软雅黑" panose="020B0503020204020204" pitchFamily="34" charset="-122"/>
            </a:endParaRPr>
          </a:p>
          <a:p>
            <a:pPr>
              <a:lnSpc>
                <a:spcPts val="2600"/>
              </a:lnSpc>
              <a:spcBef>
                <a:spcPts val="0"/>
              </a:spcBef>
              <a:defRPr/>
            </a:pPr>
            <a:r>
              <a:rPr lang="zh-CN" altLang="en-US" sz="1700" dirty="0">
                <a:latin typeface="微软雅黑" panose="020B0503020204020204" pitchFamily="34" charset="-122"/>
                <a:ea typeface="微软雅黑" panose="020B0503020204020204" pitchFamily="34" charset="-122"/>
              </a:rPr>
              <a:t>按地址空间的访问方式划分</a:t>
            </a:r>
            <a:r>
              <a:rPr lang="zh-CN" altLang="en-US" sz="1700" dirty="0">
                <a:solidFill>
                  <a:srgbClr val="AC2E0C"/>
                </a:solidFill>
                <a:latin typeface="微软雅黑" panose="020B0503020204020204" pitchFamily="34" charset="-122"/>
                <a:ea typeface="微软雅黑" panose="020B0503020204020204" pitchFamily="34" charset="-122"/>
              </a:rPr>
              <a:t>（</a:t>
            </a:r>
            <a:r>
              <a:rPr lang="en-US" altLang="zh-CN" sz="1700" dirty="0">
                <a:solidFill>
                  <a:srgbClr val="AC2E0C"/>
                </a:solidFill>
                <a:latin typeface="微软雅黑" panose="020B0503020204020204" pitchFamily="34" charset="-122"/>
                <a:ea typeface="微软雅黑" panose="020B0503020204020204" pitchFamily="34" charset="-122"/>
              </a:rPr>
              <a:t>MIMD</a:t>
            </a:r>
            <a:r>
              <a:rPr lang="zh-CN" altLang="en-US" sz="1700" dirty="0">
                <a:solidFill>
                  <a:srgbClr val="AC2E0C"/>
                </a:solidFill>
                <a:latin typeface="微软雅黑" panose="020B0503020204020204" pitchFamily="34" charset="-122"/>
                <a:ea typeface="微软雅黑" panose="020B0503020204020204" pitchFamily="34" charset="-122"/>
              </a:rPr>
              <a:t>）</a:t>
            </a:r>
            <a:endParaRPr lang="zh-CN" altLang="zh-CN" sz="1700" dirty="0">
              <a:solidFill>
                <a:srgbClr val="AC2E0C"/>
              </a:solidFill>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r>
              <a:rPr lang="zh-CN" altLang="en-US" sz="1700" dirty="0">
                <a:solidFill>
                  <a:srgbClr val="146C18"/>
                </a:solidFill>
                <a:latin typeface="微软雅黑" panose="020B0503020204020204" pitchFamily="34" charset="-122"/>
                <a:ea typeface="微软雅黑" panose="020B0503020204020204" pitchFamily="34" charset="-122"/>
              </a:rPr>
              <a:t>多处理器系统（</a:t>
            </a:r>
            <a:r>
              <a:rPr lang="zh-CN" altLang="en-US" sz="1700" dirty="0">
                <a:solidFill>
                  <a:srgbClr val="FF0000"/>
                </a:solidFill>
                <a:latin typeface="微软雅黑" panose="020B0503020204020204" pitchFamily="34" charset="-122"/>
                <a:ea typeface="微软雅黑" panose="020B0503020204020204" pitchFamily="34" charset="-122"/>
              </a:rPr>
              <a:t>共享存储）、</a:t>
            </a:r>
            <a:r>
              <a:rPr lang="zh-CN" altLang="en-US" sz="1700" dirty="0">
                <a:solidFill>
                  <a:srgbClr val="146C18"/>
                </a:solidFill>
                <a:latin typeface="微软雅黑" panose="020B0503020204020204" pitchFamily="34" charset="-122"/>
                <a:ea typeface="微软雅黑" panose="020B0503020204020204" pitchFamily="34" charset="-122"/>
              </a:rPr>
              <a:t>多计算机系统</a:t>
            </a:r>
            <a:r>
              <a:rPr lang="zh-CN" altLang="en-US" sz="1700" dirty="0">
                <a:latin typeface="微软雅黑" panose="020B0503020204020204" pitchFamily="34" charset="-122"/>
                <a:ea typeface="微软雅黑" panose="020B0503020204020204" pitchFamily="34" charset="-122"/>
              </a:rPr>
              <a:t>（</a:t>
            </a:r>
            <a:r>
              <a:rPr lang="zh-CN" altLang="en-US" sz="1700" dirty="0">
                <a:solidFill>
                  <a:srgbClr val="FF0000"/>
                </a:solidFill>
                <a:latin typeface="微软雅黑" panose="020B0503020204020204" pitchFamily="34" charset="-122"/>
                <a:ea typeface="微软雅黑" panose="020B0503020204020204" pitchFamily="34" charset="-122"/>
              </a:rPr>
              <a:t>消息传递）</a:t>
            </a:r>
            <a:endParaRPr lang="en-US" altLang="zh-CN" sz="1700" dirty="0">
              <a:solidFill>
                <a:srgbClr val="FF0000"/>
              </a:solidFill>
              <a:latin typeface="微软雅黑" panose="020B0503020204020204" pitchFamily="34" charset="-122"/>
              <a:ea typeface="微软雅黑" panose="020B0503020204020204" pitchFamily="34" charset="-122"/>
            </a:endParaRPr>
          </a:p>
          <a:p>
            <a:pPr>
              <a:lnSpc>
                <a:spcPts val="2600"/>
              </a:lnSpc>
              <a:spcBef>
                <a:spcPts val="0"/>
              </a:spcBef>
              <a:defRPr/>
            </a:pPr>
            <a:r>
              <a:rPr lang="zh-CN" altLang="en-US" sz="1700" dirty="0">
                <a:latin typeface="微软雅黑" panose="020B0503020204020204" pitchFamily="34" charset="-122"/>
                <a:ea typeface="微软雅黑" panose="020B0503020204020204" pitchFamily="34" charset="-122"/>
              </a:rPr>
              <a:t>按访存时间是否一致划分</a:t>
            </a:r>
            <a:r>
              <a:rPr lang="zh-CN" altLang="en-US" sz="1700" dirty="0">
                <a:solidFill>
                  <a:srgbClr val="AC2E0C"/>
                </a:solidFill>
                <a:latin typeface="微软雅黑" panose="020B0503020204020204" pitchFamily="34" charset="-122"/>
                <a:ea typeface="微软雅黑" panose="020B0503020204020204" pitchFamily="34" charset="-122"/>
              </a:rPr>
              <a:t>（多处理器系统，在一个机箱中）</a:t>
            </a:r>
            <a:endParaRPr lang="en-US" altLang="zh-CN" sz="1700" dirty="0">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r>
              <a:rPr lang="en-US" altLang="zh-CN" sz="1700" dirty="0">
                <a:solidFill>
                  <a:srgbClr val="146C18"/>
                </a:solidFill>
                <a:latin typeface="微软雅黑" panose="020B0503020204020204" pitchFamily="34" charset="-122"/>
                <a:ea typeface="微软雅黑" panose="020B0503020204020204" pitchFamily="34" charset="-122"/>
              </a:rPr>
              <a:t>UMA</a:t>
            </a:r>
            <a:r>
              <a:rPr lang="zh-CN" altLang="en-US" sz="1700" dirty="0">
                <a:solidFill>
                  <a:srgbClr val="146C18"/>
                </a:solidFill>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基于总线（侦听协议，如</a:t>
            </a:r>
            <a:r>
              <a:rPr lang="en-US" altLang="zh-CN" sz="1700" dirty="0">
                <a:latin typeface="微软雅黑" panose="020B0503020204020204" pitchFamily="34" charset="-122"/>
                <a:ea typeface="微软雅黑" panose="020B0503020204020204" pitchFamily="34" charset="-122"/>
              </a:rPr>
              <a:t>MESI</a:t>
            </a:r>
            <a:r>
              <a:rPr lang="zh-CN" altLang="en-US" sz="1700" dirty="0">
                <a:latin typeface="微软雅黑" panose="020B0503020204020204" pitchFamily="34" charset="-122"/>
                <a:ea typeface="微软雅黑" panose="020B0503020204020204" pitchFamily="34" charset="-122"/>
              </a:rPr>
              <a:t>）连接、基于互连网络（交叉开关、多级交换网络）连接，</a:t>
            </a:r>
            <a:r>
              <a:rPr lang="zh-CN" altLang="en-US" sz="1700" dirty="0">
                <a:solidFill>
                  <a:srgbClr val="C00000"/>
                </a:solidFill>
                <a:latin typeface="微软雅黑" panose="020B0503020204020204" pitchFamily="34" charset="-122"/>
                <a:ea typeface="微软雅黑" panose="020B0503020204020204" pitchFamily="34" charset="-122"/>
              </a:rPr>
              <a:t>对称多处理器（</a:t>
            </a:r>
            <a:r>
              <a:rPr lang="en-US" altLang="zh-CN" sz="1700" dirty="0">
                <a:solidFill>
                  <a:srgbClr val="C00000"/>
                </a:solidFill>
                <a:latin typeface="微软雅黑" panose="020B0503020204020204" pitchFamily="34" charset="-122"/>
                <a:ea typeface="微软雅黑" panose="020B0503020204020204" pitchFamily="34" charset="-122"/>
              </a:rPr>
              <a:t>SMP</a:t>
            </a:r>
            <a:r>
              <a:rPr lang="zh-CN" altLang="en-US" sz="1700" dirty="0">
                <a:solidFill>
                  <a:srgbClr val="C00000"/>
                </a:solidFill>
                <a:latin typeface="微软雅黑" panose="020B0503020204020204" pitchFamily="34" charset="-122"/>
                <a:ea typeface="微软雅黑" panose="020B0503020204020204" pitchFamily="34" charset="-122"/>
              </a:rPr>
              <a:t>）是一种</a:t>
            </a:r>
            <a:r>
              <a:rPr lang="en-US" altLang="zh-CN" sz="1700" dirty="0">
                <a:solidFill>
                  <a:srgbClr val="C00000"/>
                </a:solidFill>
                <a:latin typeface="微软雅黑" panose="020B0503020204020204" pitchFamily="34" charset="-122"/>
                <a:ea typeface="微软雅黑" panose="020B0503020204020204" pitchFamily="34" charset="-122"/>
              </a:rPr>
              <a:t>UMA</a:t>
            </a:r>
            <a:r>
              <a:rPr lang="zh-CN" altLang="en-US" sz="1700" dirty="0">
                <a:solidFill>
                  <a:srgbClr val="C00000"/>
                </a:solidFill>
                <a:latin typeface="微软雅黑" panose="020B0503020204020204" pitchFamily="34" charset="-122"/>
                <a:ea typeface="微软雅黑" panose="020B0503020204020204" pitchFamily="34" charset="-122"/>
              </a:rPr>
              <a:t>系统</a:t>
            </a:r>
            <a:endParaRPr lang="en-US" altLang="zh-CN" sz="1700" dirty="0">
              <a:solidFill>
                <a:srgbClr val="C00000"/>
              </a:solidFill>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r>
              <a:rPr lang="en-US" altLang="zh-CN" sz="1700" dirty="0">
                <a:solidFill>
                  <a:srgbClr val="146C18"/>
                </a:solidFill>
                <a:latin typeface="微软雅黑" panose="020B0503020204020204" pitchFamily="34" charset="-122"/>
                <a:ea typeface="微软雅黑" panose="020B0503020204020204" pitchFamily="34" charset="-122"/>
              </a:rPr>
              <a:t>NUMA</a:t>
            </a:r>
            <a:r>
              <a:rPr lang="zh-CN" altLang="en-US" sz="1700" dirty="0">
                <a:solidFill>
                  <a:srgbClr val="146C18"/>
                </a:solidFill>
                <a:latin typeface="微软雅黑" panose="020B0503020204020204" pitchFamily="34" charset="-122"/>
                <a:ea typeface="微软雅黑" panose="020B0503020204020204" pitchFamily="34" charset="-122"/>
              </a:rPr>
              <a:t>、</a:t>
            </a:r>
            <a:r>
              <a:rPr lang="en-US" altLang="zh-CN" sz="1700" dirty="0">
                <a:solidFill>
                  <a:srgbClr val="146C18"/>
                </a:solidFill>
                <a:latin typeface="微软雅黑" panose="020B0503020204020204" pitchFamily="34" charset="-122"/>
                <a:ea typeface="微软雅黑" panose="020B0503020204020204" pitchFamily="34" charset="-122"/>
              </a:rPr>
              <a:t>CC-NUMA</a:t>
            </a:r>
            <a:r>
              <a:rPr lang="zh-CN" altLang="en-US" sz="1700" dirty="0">
                <a:solidFill>
                  <a:srgbClr val="146C18"/>
                </a:solidFill>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本地和非本地的存储访问时间不一致，采用基于目录的</a:t>
            </a:r>
            <a:r>
              <a:rPr lang="en-US" altLang="zh-CN" sz="1700" dirty="0">
                <a:latin typeface="微软雅黑" panose="020B0503020204020204" pitchFamily="34" charset="-122"/>
                <a:ea typeface="微软雅黑" panose="020B0503020204020204" pitchFamily="34" charset="-122"/>
              </a:rPr>
              <a:t>cache</a:t>
            </a:r>
            <a:r>
              <a:rPr lang="zh-CN" altLang="en-US" sz="1700" dirty="0">
                <a:latin typeface="微软雅黑" panose="020B0503020204020204" pitchFamily="34" charset="-122"/>
                <a:ea typeface="微软雅黑" panose="020B0503020204020204" pitchFamily="34" charset="-122"/>
              </a:rPr>
              <a:t>一致性协议</a:t>
            </a:r>
            <a:endParaRPr lang="en-US" altLang="zh-CN" sz="1700" dirty="0">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r>
              <a:rPr lang="zh-CN" altLang="en-US" sz="1700" dirty="0">
                <a:solidFill>
                  <a:srgbClr val="146C18"/>
                </a:solidFill>
                <a:latin typeface="微软雅黑" panose="020B0503020204020204" pitchFamily="34" charset="-122"/>
                <a:ea typeface="微软雅黑" panose="020B0503020204020204" pitchFamily="34" charset="-122"/>
              </a:rPr>
              <a:t>片级多处理器系统：</a:t>
            </a:r>
            <a:r>
              <a:rPr lang="zh-CN" altLang="en-US" sz="1700" dirty="0">
                <a:latin typeface="微软雅黑" panose="020B0503020204020204" pitchFamily="34" charset="-122"/>
                <a:ea typeface="微软雅黑" panose="020B0503020204020204" pitchFamily="34" charset="-122"/>
              </a:rPr>
              <a:t>多核系统，是一种</a:t>
            </a:r>
            <a:r>
              <a:rPr lang="en-US" altLang="zh-CN" sz="1700" dirty="0">
                <a:latin typeface="微软雅黑" panose="020B0503020204020204" pitchFamily="34" charset="-122"/>
                <a:ea typeface="微软雅黑" panose="020B0503020204020204" pitchFamily="34" charset="-122"/>
              </a:rPr>
              <a:t>UMA</a:t>
            </a:r>
            <a:r>
              <a:rPr lang="zh-CN" altLang="en-US" sz="1700" dirty="0">
                <a:latin typeface="微软雅黑" panose="020B0503020204020204" pitchFamily="34" charset="-122"/>
                <a:ea typeface="微软雅黑" panose="020B0503020204020204" pitchFamily="34" charset="-122"/>
              </a:rPr>
              <a:t>系统，如基于</a:t>
            </a:r>
            <a:r>
              <a:rPr lang="en-US" altLang="zh-CN" sz="1700" dirty="0">
                <a:latin typeface="微软雅黑" panose="020B0503020204020204" pitchFamily="34" charset="-122"/>
                <a:ea typeface="微软雅黑" panose="020B0503020204020204" pitchFamily="34" charset="-122"/>
              </a:rPr>
              <a:t>Core i7</a:t>
            </a:r>
            <a:r>
              <a:rPr lang="zh-CN" altLang="en-US" sz="1700" dirty="0">
                <a:latin typeface="微软雅黑" panose="020B0503020204020204" pitchFamily="34" charset="-122"/>
                <a:ea typeface="微软雅黑" panose="020B0503020204020204" pitchFamily="34" charset="-122"/>
              </a:rPr>
              <a:t>的计算机</a:t>
            </a:r>
            <a:endParaRPr lang="en-US" altLang="zh-CN" sz="1700" dirty="0">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r>
              <a:rPr lang="zh-CN" altLang="en-US" sz="1700" dirty="0">
                <a:solidFill>
                  <a:srgbClr val="146C18"/>
                </a:solidFill>
                <a:latin typeface="微软雅黑" panose="020B0503020204020204" pitchFamily="34" charset="-122"/>
                <a:ea typeface="微软雅黑" panose="020B0503020204020204" pitchFamily="34" charset="-122"/>
              </a:rPr>
              <a:t>多线程技术：</a:t>
            </a:r>
            <a:r>
              <a:rPr lang="zh-CN" altLang="en-US" sz="1700" dirty="0">
                <a:latin typeface="微软雅黑" panose="020B0503020204020204" pitchFamily="34" charset="-122"/>
                <a:ea typeface="微软雅黑" panose="020B0503020204020204" pitchFamily="34" charset="-122"/>
              </a:rPr>
              <a:t>细粒度（时钟级切换）、粗粒度（阻塞时）、同时多线程</a:t>
            </a:r>
            <a:endParaRPr lang="en-US" altLang="zh-CN" sz="1700" dirty="0">
              <a:latin typeface="微软雅黑" panose="020B0503020204020204" pitchFamily="34" charset="-122"/>
              <a:ea typeface="微软雅黑" panose="020B0503020204020204" pitchFamily="34" charset="-122"/>
            </a:endParaRPr>
          </a:p>
          <a:p>
            <a:pPr>
              <a:lnSpc>
                <a:spcPts val="2600"/>
              </a:lnSpc>
              <a:spcBef>
                <a:spcPts val="0"/>
              </a:spcBef>
              <a:defRPr/>
            </a:pPr>
            <a:r>
              <a:rPr lang="zh-CN" altLang="en-US" sz="1700" dirty="0">
                <a:latin typeface="微软雅黑" panose="020B0503020204020204" pitchFamily="34" charset="-122"/>
                <a:ea typeface="微软雅黑" panose="020B0503020204020204" pitchFamily="34" charset="-122"/>
              </a:rPr>
              <a:t>按连接方式的不同划分</a:t>
            </a:r>
            <a:r>
              <a:rPr lang="zh-CN" altLang="en-US" sz="1700" dirty="0">
                <a:solidFill>
                  <a:srgbClr val="AC2E0C"/>
                </a:solidFill>
                <a:latin typeface="微软雅黑" panose="020B0503020204020204" pitchFamily="34" charset="-122"/>
                <a:ea typeface="微软雅黑" panose="020B0503020204020204" pitchFamily="34" charset="-122"/>
              </a:rPr>
              <a:t>（多计算机系统，在一个或多个房间中，或分散在世界各地）</a:t>
            </a:r>
            <a:endParaRPr lang="en-US" altLang="zh-CN" sz="1700" dirty="0">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r>
              <a:rPr lang="zh-CN" altLang="en-US" sz="1700" dirty="0">
                <a:solidFill>
                  <a:srgbClr val="146C18"/>
                </a:solidFill>
                <a:latin typeface="微软雅黑" panose="020B0503020204020204" pitchFamily="34" charset="-122"/>
                <a:ea typeface="微软雅黑" panose="020B0503020204020204" pitchFamily="34" charset="-122"/>
              </a:rPr>
              <a:t>集群</a:t>
            </a:r>
            <a:r>
              <a:rPr lang="zh-CN" altLang="en-US" sz="1700" dirty="0">
                <a:latin typeface="微软雅黑" panose="020B0503020204020204" pitchFamily="34" charset="-122"/>
                <a:ea typeface="微软雅黑" panose="020B0503020204020204" pitchFamily="34" charset="-122"/>
              </a:rPr>
              <a:t>：通过局域网互连。应用广泛，如</a:t>
            </a:r>
            <a:r>
              <a:rPr lang="en-US" altLang="zh-CN" sz="1700" dirty="0">
                <a:latin typeface="微软雅黑" panose="020B0503020204020204" pitchFamily="34" charset="-122"/>
                <a:ea typeface="微软雅黑" panose="020B0503020204020204" pitchFamily="34" charset="-122"/>
              </a:rPr>
              <a:t>google</a:t>
            </a:r>
            <a:r>
              <a:rPr lang="zh-CN" altLang="en-US" sz="1700" dirty="0">
                <a:latin typeface="微软雅黑" panose="020B0503020204020204" pitchFamily="34" charset="-122"/>
                <a:ea typeface="微软雅黑" panose="020B0503020204020204" pitchFamily="34" charset="-122"/>
              </a:rPr>
              <a:t>数据中心采用集群系统。</a:t>
            </a:r>
            <a:endParaRPr lang="en-US" altLang="zh-CN" sz="1700" dirty="0">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r>
              <a:rPr lang="zh-CN" altLang="en-US" sz="1700" dirty="0">
                <a:solidFill>
                  <a:srgbClr val="146C18"/>
                </a:solidFill>
                <a:latin typeface="微软雅黑" panose="020B0503020204020204" pitchFamily="34" charset="-122"/>
                <a:ea typeface="微软雅黑" panose="020B0503020204020204" pitchFamily="34" charset="-122"/>
              </a:rPr>
              <a:t>网格</a:t>
            </a:r>
            <a:r>
              <a:rPr lang="zh-CN" altLang="en-US" sz="1700" dirty="0">
                <a:latin typeface="微软雅黑" panose="020B0503020204020204" pitchFamily="34" charset="-122"/>
                <a:ea typeface="微软雅黑" panose="020B0503020204020204" pitchFamily="34" charset="-122"/>
              </a:rPr>
              <a:t>：通过互连网互连。由于存在许多技术问题，故应用没有得到广泛开展。</a:t>
            </a:r>
            <a:endParaRPr lang="en-US" altLang="zh-CN" sz="1700" dirty="0">
              <a:latin typeface="微软雅黑" panose="020B0503020204020204" pitchFamily="34" charset="-122"/>
              <a:ea typeface="微软雅黑" panose="020B0503020204020204" pitchFamily="34" charset="-122"/>
            </a:endParaRPr>
          </a:p>
          <a:p>
            <a:pPr marL="298450" indent="-285750">
              <a:lnSpc>
                <a:spcPts val="2600"/>
              </a:lnSpc>
              <a:spcBef>
                <a:spcPts val="0"/>
              </a:spcBef>
              <a:defRPr/>
            </a:pPr>
            <a:r>
              <a:rPr lang="zh-CN" altLang="en-US" sz="1700" dirty="0">
                <a:latin typeface="微软雅黑" panose="020B0503020204020204" pitchFamily="34" charset="-122"/>
                <a:ea typeface="微软雅黑" panose="020B0503020204020204" pitchFamily="34" charset="-122"/>
              </a:rPr>
              <a:t>向量处理机和</a:t>
            </a:r>
            <a:r>
              <a:rPr lang="en-US" altLang="zh-CN" sz="1700" dirty="0">
                <a:latin typeface="微软雅黑" panose="020B0503020204020204" pitchFamily="34" charset="-122"/>
                <a:ea typeface="微软雅黑" panose="020B0503020204020204" pitchFamily="34" charset="-122"/>
              </a:rPr>
              <a:t>Intel</a:t>
            </a:r>
            <a:r>
              <a:rPr lang="zh-CN" altLang="en-US" sz="1700" dirty="0">
                <a:latin typeface="微软雅黑" panose="020B0503020204020204" pitchFamily="34" charset="-122"/>
                <a:ea typeface="微软雅黑" panose="020B0503020204020204" pitchFamily="34" charset="-122"/>
              </a:rPr>
              <a:t>处理器中的</a:t>
            </a:r>
            <a:r>
              <a:rPr lang="en-US" altLang="zh-CN" sz="1700" dirty="0">
                <a:solidFill>
                  <a:srgbClr val="AC2E0C"/>
                </a:solidFill>
                <a:latin typeface="微软雅黑" panose="020B0503020204020204" pitchFamily="34" charset="-122"/>
                <a:ea typeface="微软雅黑" panose="020B0503020204020204" pitchFamily="34" charset="-122"/>
              </a:rPr>
              <a:t>SIMD</a:t>
            </a:r>
            <a:r>
              <a:rPr lang="zh-CN" altLang="en-US" sz="1700" dirty="0">
                <a:solidFill>
                  <a:srgbClr val="AC2E0C"/>
                </a:solidFill>
                <a:latin typeface="微软雅黑" panose="020B0503020204020204" pitchFamily="34" charset="-122"/>
                <a:ea typeface="微软雅黑" panose="020B0503020204020204" pitchFamily="34" charset="-122"/>
              </a:rPr>
              <a:t>技术、</a:t>
            </a:r>
            <a:r>
              <a:rPr lang="en-US" altLang="zh-CN" sz="1700" dirty="0">
                <a:solidFill>
                  <a:srgbClr val="AC2E0C"/>
                </a:solidFill>
                <a:latin typeface="微软雅黑" panose="020B0503020204020204" pitchFamily="34" charset="-122"/>
                <a:ea typeface="微软雅黑" panose="020B0503020204020204" pitchFamily="34" charset="-122"/>
              </a:rPr>
              <a:t>GPU</a:t>
            </a:r>
            <a:r>
              <a:rPr lang="zh-CN" altLang="en-US" sz="1700" dirty="0">
                <a:solidFill>
                  <a:srgbClr val="AC2E0C"/>
                </a:solidFill>
                <a:latin typeface="微软雅黑" panose="020B0503020204020204" pitchFamily="34" charset="-122"/>
                <a:ea typeface="微软雅黑" panose="020B0503020204020204" pitchFamily="34" charset="-122"/>
              </a:rPr>
              <a:t>（</a:t>
            </a:r>
            <a:r>
              <a:rPr lang="en-US" altLang="zh-CN" sz="1700" dirty="0">
                <a:solidFill>
                  <a:srgbClr val="AC2E0C"/>
                </a:solidFill>
                <a:latin typeface="微软雅黑" panose="020B0503020204020204" pitchFamily="34" charset="-122"/>
                <a:ea typeface="微软雅黑" panose="020B0503020204020204" pitchFamily="34" charset="-122"/>
              </a:rPr>
              <a:t>SIMT</a:t>
            </a:r>
            <a:r>
              <a:rPr lang="zh-CN" altLang="en-US" sz="1700" dirty="0">
                <a:solidFill>
                  <a:srgbClr val="AC2E0C"/>
                </a:solidFill>
                <a:latin typeface="微软雅黑" panose="020B0503020204020204" pitchFamily="34" charset="-122"/>
                <a:ea typeface="微软雅黑" panose="020B0503020204020204" pitchFamily="34" charset="-122"/>
              </a:rPr>
              <a:t>）</a:t>
            </a:r>
            <a:endParaRPr lang="en-US" altLang="zh-CN" sz="1700" dirty="0">
              <a:solidFill>
                <a:srgbClr val="AC2E0C"/>
              </a:solidFill>
              <a:latin typeface="微软雅黑" panose="020B0503020204020204" pitchFamily="34" charset="-122"/>
              <a:ea typeface="微软雅黑" panose="020B0503020204020204" pitchFamily="34" charset="-122"/>
            </a:endParaRPr>
          </a:p>
          <a:p>
            <a:pPr marL="298450" indent="-285750">
              <a:lnSpc>
                <a:spcPts val="2600"/>
              </a:lnSpc>
              <a:spcBef>
                <a:spcPts val="0"/>
              </a:spcBef>
              <a:defRPr/>
            </a:pPr>
            <a:r>
              <a:rPr lang="zh-CN" altLang="en-US" sz="1700" dirty="0">
                <a:solidFill>
                  <a:srgbClr val="AC2E0C"/>
                </a:solidFill>
                <a:latin typeface="微软雅黑" panose="020B0503020204020204" pitchFamily="34" charset="-122"/>
                <a:ea typeface="微软雅黑" panose="020B0503020204020204" pitchFamily="34" charset="-122"/>
              </a:rPr>
              <a:t>并行编程技术</a:t>
            </a:r>
            <a:endParaRPr lang="en-US" altLang="zh-CN" sz="1700" dirty="0">
              <a:solidFill>
                <a:srgbClr val="AC2E0C"/>
              </a:solidFill>
              <a:latin typeface="微软雅黑" panose="020B0503020204020204" pitchFamily="34" charset="-122"/>
              <a:ea typeface="微软雅黑" panose="020B0503020204020204" pitchFamily="34" charset="-122"/>
            </a:endParaRPr>
          </a:p>
          <a:p>
            <a:pPr marL="781050" lvl="1" indent="-285750">
              <a:lnSpc>
                <a:spcPts val="2600"/>
              </a:lnSpc>
              <a:spcBef>
                <a:spcPts val="0"/>
              </a:spcBef>
              <a:defRPr/>
            </a:pPr>
            <a:r>
              <a:rPr lang="zh-CN" altLang="en-US" sz="1700" dirty="0">
                <a:solidFill>
                  <a:srgbClr val="AC2E0C"/>
                </a:solidFill>
                <a:latin typeface="微软雅黑" panose="020B0503020204020204" pitchFamily="34" charset="-122"/>
                <a:ea typeface="微软雅黑" panose="020B0503020204020204" pitchFamily="34" charset="-122"/>
              </a:rPr>
              <a:t>共享变量（多线程并行：</a:t>
            </a:r>
            <a:r>
              <a:rPr lang="en-US" altLang="zh-CN" sz="1700" dirty="0" err="1">
                <a:solidFill>
                  <a:srgbClr val="AC2E0C"/>
                </a:solidFill>
                <a:latin typeface="微软雅黑" panose="020B0503020204020204" pitchFamily="34" charset="-122"/>
                <a:ea typeface="微软雅黑" panose="020B0503020204020204" pitchFamily="34" charset="-122"/>
              </a:rPr>
              <a:t>Pthread</a:t>
            </a:r>
            <a:r>
              <a:rPr lang="zh-CN" altLang="en-US" sz="1700" dirty="0">
                <a:solidFill>
                  <a:srgbClr val="AC2E0C"/>
                </a:solidFill>
                <a:latin typeface="微软雅黑" panose="020B0503020204020204" pitchFamily="34" charset="-122"/>
                <a:ea typeface="微软雅黑" panose="020B0503020204020204" pitchFamily="34" charset="-122"/>
              </a:rPr>
              <a:t>、</a:t>
            </a:r>
            <a:r>
              <a:rPr lang="en-US" altLang="zh-CN" sz="1700" dirty="0" err="1">
                <a:solidFill>
                  <a:srgbClr val="AC2E0C"/>
                </a:solidFill>
                <a:latin typeface="微软雅黑" panose="020B0503020204020204" pitchFamily="34" charset="-122"/>
                <a:ea typeface="微软雅黑" panose="020B0503020204020204" pitchFamily="34" charset="-122"/>
              </a:rPr>
              <a:t>OpenMP</a:t>
            </a:r>
            <a:r>
              <a:rPr lang="zh-CN" altLang="en-US" sz="1700" dirty="0">
                <a:solidFill>
                  <a:srgbClr val="AC2E0C"/>
                </a:solidFill>
                <a:latin typeface="微软雅黑" panose="020B0503020204020204" pitchFamily="34" charset="-122"/>
                <a:ea typeface="微软雅黑" panose="020B0503020204020204" pitchFamily="34" charset="-122"/>
              </a:rPr>
              <a:t>）、消息传递（</a:t>
            </a:r>
            <a:r>
              <a:rPr lang="en-US" altLang="zh-CN" sz="1700" dirty="0">
                <a:solidFill>
                  <a:srgbClr val="AC2E0C"/>
                </a:solidFill>
                <a:latin typeface="微软雅黑" panose="020B0503020204020204" pitchFamily="34" charset="-122"/>
                <a:ea typeface="微软雅黑" panose="020B0503020204020204" pitchFamily="34" charset="-122"/>
              </a:rPr>
              <a:t>MPI</a:t>
            </a:r>
            <a:r>
              <a:rPr lang="zh-CN" altLang="en-US" sz="1700" dirty="0">
                <a:solidFill>
                  <a:srgbClr val="AC2E0C"/>
                </a:solidFill>
                <a:latin typeface="微软雅黑" panose="020B0503020204020204" pitchFamily="34" charset="-122"/>
                <a:ea typeface="微软雅黑" panose="020B0503020204020204" pitchFamily="34" charset="-122"/>
              </a:rPr>
              <a:t>）、</a:t>
            </a:r>
            <a:r>
              <a:rPr lang="en-US" altLang="zh-CN" sz="1700" dirty="0" err="1">
                <a:solidFill>
                  <a:srgbClr val="AC2E0C"/>
                </a:solidFill>
                <a:latin typeface="微软雅黑" panose="020B0503020204020204" pitchFamily="34" charset="-122"/>
                <a:ea typeface="微软雅黑" panose="020B0503020204020204" pitchFamily="34" charset="-122"/>
              </a:rPr>
              <a:t>MapReduce</a:t>
            </a:r>
            <a:r>
              <a:rPr lang="zh-CN" altLang="en-US" sz="1700" dirty="0" smtClean="0">
                <a:solidFill>
                  <a:srgbClr val="AC2E0C"/>
                </a:solidFill>
                <a:latin typeface="微软雅黑" panose="020B0503020204020204" pitchFamily="34" charset="-122"/>
                <a:ea typeface="微软雅黑" panose="020B0503020204020204" pitchFamily="34" charset="-122"/>
              </a:rPr>
              <a:t>、</a:t>
            </a:r>
            <a:r>
              <a:rPr lang="en-US" altLang="zh-CN" sz="1700" dirty="0" smtClean="0">
                <a:solidFill>
                  <a:srgbClr val="AC2E0C"/>
                </a:solidFill>
                <a:latin typeface="微软雅黑" panose="020B0503020204020204" pitchFamily="34" charset="-122"/>
                <a:ea typeface="微软雅黑" panose="020B0503020204020204" pitchFamily="34" charset="-122"/>
              </a:rPr>
              <a:t>CUDA</a:t>
            </a:r>
            <a:r>
              <a:rPr lang="zh-CN" altLang="en-US" sz="1700" dirty="0">
                <a:solidFill>
                  <a:srgbClr val="AC2E0C"/>
                </a:solidFill>
                <a:latin typeface="微软雅黑" panose="020B0503020204020204" pitchFamily="34" charset="-122"/>
                <a:ea typeface="微软雅黑" panose="020B0503020204020204" pitchFamily="34" charset="-122"/>
              </a:rPr>
              <a:t>（</a:t>
            </a:r>
            <a:r>
              <a:rPr lang="en-US" altLang="zh-CN" sz="1700" dirty="0">
                <a:solidFill>
                  <a:srgbClr val="AC2E0C"/>
                </a:solidFill>
                <a:latin typeface="微软雅黑" panose="020B0503020204020204" pitchFamily="34" charset="-122"/>
                <a:ea typeface="微软雅黑" panose="020B0503020204020204" pitchFamily="34" charset="-122"/>
              </a:rPr>
              <a:t>GPGPU</a:t>
            </a:r>
            <a:r>
              <a:rPr lang="zh-CN" altLang="en-US" sz="1700" dirty="0">
                <a:solidFill>
                  <a:srgbClr val="AC2E0C"/>
                </a:solidFill>
                <a:latin typeface="微软雅黑" panose="020B0503020204020204" pitchFamily="34" charset="-122"/>
                <a:ea typeface="微软雅黑" panose="020B0503020204020204" pitchFamily="34" charset="-122"/>
              </a:rPr>
              <a:t>）</a:t>
            </a:r>
            <a:endParaRPr lang="zh-CN" altLang="zh-CN" sz="1700" dirty="0">
              <a:solidFill>
                <a:srgbClr val="AC2E0C"/>
              </a:solidFill>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endParaRPr lang="en-US" altLang="zh-CN" sz="1700" dirty="0">
              <a:latin typeface="微软雅黑" panose="020B0503020204020204" pitchFamily="34" charset="-122"/>
              <a:ea typeface="微软雅黑" panose="020B0503020204020204" pitchFamily="34" charset="-122"/>
            </a:endParaRPr>
          </a:p>
          <a:p>
            <a:pPr marL="495300" lvl="1" indent="0">
              <a:lnSpc>
                <a:spcPts val="2600"/>
              </a:lnSpc>
              <a:spcBef>
                <a:spcPts val="0"/>
              </a:spcBef>
              <a:buFontTx/>
              <a:buNone/>
              <a:defRPr/>
            </a:pPr>
            <a:endParaRPr lang="en-US" altLang="zh-CN" sz="17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4707">
                                            <p:txEl>
                                              <p:pRg st="0" end="0"/>
                                            </p:txEl>
                                          </p:spTgt>
                                        </p:tgtEl>
                                        <p:attrNameLst>
                                          <p:attrName>style.visibility</p:attrName>
                                        </p:attrNameLst>
                                      </p:cBhvr>
                                      <p:to>
                                        <p:strVal val="visible"/>
                                      </p:to>
                                    </p:set>
                                    <p:animEffect transition="in" filter="blinds(horizontal)">
                                      <p:cBhvr>
                                        <p:cTn id="7" dur="500"/>
                                        <p:tgtEl>
                                          <p:spTgt spid="584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4707">
                                            <p:txEl>
                                              <p:pRg st="1" end="1"/>
                                            </p:txEl>
                                          </p:spTgt>
                                        </p:tgtEl>
                                        <p:attrNameLst>
                                          <p:attrName>style.visibility</p:attrName>
                                        </p:attrNameLst>
                                      </p:cBhvr>
                                      <p:to>
                                        <p:strVal val="visible"/>
                                      </p:to>
                                    </p:set>
                                    <p:animEffect transition="in" filter="blinds(horizontal)">
                                      <p:cBhvr>
                                        <p:cTn id="12" dur="500"/>
                                        <p:tgtEl>
                                          <p:spTgt spid="5847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7" dur="500"/>
                                        <p:tgtEl>
                                          <p:spTgt spid="5847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22" dur="500"/>
                                        <p:tgtEl>
                                          <p:spTgt spid="5847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4707">
                                            <p:txEl>
                                              <p:pRg st="4" end="4"/>
                                            </p:txEl>
                                          </p:spTgt>
                                        </p:tgtEl>
                                        <p:attrNameLst>
                                          <p:attrName>style.visibility</p:attrName>
                                        </p:attrNameLst>
                                      </p:cBhvr>
                                      <p:to>
                                        <p:strVal val="visible"/>
                                      </p:to>
                                    </p:set>
                                    <p:animEffect transition="in" filter="blinds(horizontal)">
                                      <p:cBhvr>
                                        <p:cTn id="27" dur="500"/>
                                        <p:tgtEl>
                                          <p:spTgt spid="5847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32" dur="500"/>
                                        <p:tgtEl>
                                          <p:spTgt spid="58470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4707">
                                            <p:txEl>
                                              <p:pRg st="6" end="6"/>
                                            </p:txEl>
                                          </p:spTgt>
                                        </p:tgtEl>
                                        <p:attrNameLst>
                                          <p:attrName>style.visibility</p:attrName>
                                        </p:attrNameLst>
                                      </p:cBhvr>
                                      <p:to>
                                        <p:strVal val="visible"/>
                                      </p:to>
                                    </p:set>
                                    <p:animEffect transition="in" filter="blinds(horizontal)">
                                      <p:cBhvr>
                                        <p:cTn id="37" dur="500"/>
                                        <p:tgtEl>
                                          <p:spTgt spid="58470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4707">
                                            <p:txEl>
                                              <p:pRg st="7" end="7"/>
                                            </p:txEl>
                                          </p:spTgt>
                                        </p:tgtEl>
                                        <p:attrNameLst>
                                          <p:attrName>style.visibility</p:attrName>
                                        </p:attrNameLst>
                                      </p:cBhvr>
                                      <p:to>
                                        <p:strVal val="visible"/>
                                      </p:to>
                                    </p:set>
                                    <p:animEffect transition="in" filter="blinds(horizontal)">
                                      <p:cBhvr>
                                        <p:cTn id="42" dur="500"/>
                                        <p:tgtEl>
                                          <p:spTgt spid="58470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4707">
                                            <p:txEl>
                                              <p:pRg st="8" end="8"/>
                                            </p:txEl>
                                          </p:spTgt>
                                        </p:tgtEl>
                                        <p:attrNameLst>
                                          <p:attrName>style.visibility</p:attrName>
                                        </p:attrNameLst>
                                      </p:cBhvr>
                                      <p:to>
                                        <p:strVal val="visible"/>
                                      </p:to>
                                    </p:set>
                                    <p:animEffect transition="in" filter="blinds(horizontal)">
                                      <p:cBhvr>
                                        <p:cTn id="47" dur="500"/>
                                        <p:tgtEl>
                                          <p:spTgt spid="584707">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84707">
                                            <p:txEl>
                                              <p:pRg st="9" end="9"/>
                                            </p:txEl>
                                          </p:spTgt>
                                        </p:tgtEl>
                                        <p:attrNameLst>
                                          <p:attrName>style.visibility</p:attrName>
                                        </p:attrNameLst>
                                      </p:cBhvr>
                                      <p:to>
                                        <p:strVal val="visible"/>
                                      </p:to>
                                    </p:set>
                                    <p:animEffect transition="in" filter="blinds(horizontal)">
                                      <p:cBhvr>
                                        <p:cTn id="52" dur="500"/>
                                        <p:tgtEl>
                                          <p:spTgt spid="584707">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84707">
                                            <p:txEl>
                                              <p:pRg st="10" end="10"/>
                                            </p:txEl>
                                          </p:spTgt>
                                        </p:tgtEl>
                                        <p:attrNameLst>
                                          <p:attrName>style.visibility</p:attrName>
                                        </p:attrNameLst>
                                      </p:cBhvr>
                                      <p:to>
                                        <p:strVal val="visible"/>
                                      </p:to>
                                    </p:set>
                                    <p:animEffect transition="in" filter="blinds(horizontal)">
                                      <p:cBhvr>
                                        <p:cTn id="57" dur="500"/>
                                        <p:tgtEl>
                                          <p:spTgt spid="584707">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584707">
                                            <p:txEl>
                                              <p:pRg st="11" end="11"/>
                                            </p:txEl>
                                          </p:spTgt>
                                        </p:tgtEl>
                                        <p:attrNameLst>
                                          <p:attrName>style.visibility</p:attrName>
                                        </p:attrNameLst>
                                      </p:cBhvr>
                                      <p:to>
                                        <p:strVal val="visible"/>
                                      </p:to>
                                    </p:set>
                                    <p:animEffect transition="in" filter="blinds(horizontal)">
                                      <p:cBhvr>
                                        <p:cTn id="62" dur="500"/>
                                        <p:tgtEl>
                                          <p:spTgt spid="584707">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584707">
                                            <p:txEl>
                                              <p:pRg st="12" end="12"/>
                                            </p:txEl>
                                          </p:spTgt>
                                        </p:tgtEl>
                                        <p:attrNameLst>
                                          <p:attrName>style.visibility</p:attrName>
                                        </p:attrNameLst>
                                      </p:cBhvr>
                                      <p:to>
                                        <p:strVal val="visible"/>
                                      </p:to>
                                    </p:set>
                                    <p:animEffect transition="in" filter="blinds(horizontal)">
                                      <p:cBhvr>
                                        <p:cTn id="67" dur="500"/>
                                        <p:tgtEl>
                                          <p:spTgt spid="584707">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584707">
                                            <p:txEl>
                                              <p:pRg st="13" end="13"/>
                                            </p:txEl>
                                          </p:spTgt>
                                        </p:tgtEl>
                                        <p:attrNameLst>
                                          <p:attrName>style.visibility</p:attrName>
                                        </p:attrNameLst>
                                      </p:cBhvr>
                                      <p:to>
                                        <p:strVal val="visible"/>
                                      </p:to>
                                    </p:set>
                                    <p:animEffect transition="in" filter="blinds(horizontal)">
                                      <p:cBhvr>
                                        <p:cTn id="72" dur="500"/>
                                        <p:tgtEl>
                                          <p:spTgt spid="584707">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584707">
                                            <p:txEl>
                                              <p:pRg st="14" end="14"/>
                                            </p:txEl>
                                          </p:spTgt>
                                        </p:tgtEl>
                                        <p:attrNameLst>
                                          <p:attrName>style.visibility</p:attrName>
                                        </p:attrNameLst>
                                      </p:cBhvr>
                                      <p:to>
                                        <p:strVal val="visible"/>
                                      </p:to>
                                    </p:set>
                                    <p:animEffect transition="in" filter="blinds(horizontal)">
                                      <p:cBhvr>
                                        <p:cTn id="77" dur="500"/>
                                        <p:tgtEl>
                                          <p:spTgt spid="58470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7" name="Rectangle 3"/>
          <p:cNvSpPr>
            <a:spLocks noGrp="1" noChangeArrowheads="1"/>
          </p:cNvSpPr>
          <p:nvPr>
            <p:ph type="body" idx="1"/>
          </p:nvPr>
        </p:nvSpPr>
        <p:spPr>
          <a:xfrm>
            <a:off x="414338" y="873125"/>
            <a:ext cx="8061325" cy="4899025"/>
          </a:xfrm>
          <a:noFill/>
        </p:spPr>
        <p:txBody>
          <a:bodyPr/>
          <a:lstStyle/>
          <a:p>
            <a:pPr>
              <a:lnSpc>
                <a:spcPts val="2700"/>
              </a:lnSpc>
              <a:spcBef>
                <a:spcPts val="1200"/>
              </a:spcBef>
            </a:pPr>
            <a:r>
              <a:rPr lang="zh-CN" altLang="zh-CN" dirty="0" smtClean="0">
                <a:latin typeface="微软雅黑" panose="020B0503020204020204" pitchFamily="34" charset="-122"/>
                <a:ea typeface="微软雅黑" panose="020B0503020204020204" pitchFamily="34" charset="-122"/>
              </a:rPr>
              <a:t>资源调度和管理</a:t>
            </a:r>
          </a:p>
          <a:p>
            <a:pPr lvl="1">
              <a:lnSpc>
                <a:spcPts val="2700"/>
              </a:lnSpc>
              <a:spcBef>
                <a:spcPts val="1200"/>
              </a:spcBef>
            </a:pPr>
            <a:r>
              <a:rPr lang="zh-CN" altLang="zh-CN" dirty="0" smtClean="0">
                <a:latin typeface="微软雅黑" panose="020B0503020204020204" pitchFamily="34" charset="-122"/>
                <a:ea typeface="微软雅黑" panose="020B0503020204020204" pitchFamily="34" charset="-122"/>
              </a:rPr>
              <a:t>计算资源的调度和存储资源的管理，比在串行处理系统中复杂得多。</a:t>
            </a:r>
          </a:p>
          <a:p>
            <a:pPr>
              <a:lnSpc>
                <a:spcPts val="2700"/>
              </a:lnSpc>
              <a:spcBef>
                <a:spcPts val="1200"/>
              </a:spcBef>
            </a:pPr>
            <a:r>
              <a:rPr lang="zh-CN" altLang="zh-CN" dirty="0" smtClean="0">
                <a:latin typeface="微软雅黑" panose="020B0503020204020204" pitchFamily="34" charset="-122"/>
                <a:ea typeface="微软雅黑" panose="020B0503020204020204" pitchFamily="34" charset="-122"/>
              </a:rPr>
              <a:t>容错性和安全性</a:t>
            </a:r>
          </a:p>
          <a:p>
            <a:pPr lvl="1">
              <a:lnSpc>
                <a:spcPts val="2700"/>
              </a:lnSpc>
              <a:spcBef>
                <a:spcPts val="1200"/>
              </a:spcBef>
            </a:pPr>
            <a:r>
              <a:rPr lang="zh-CN" altLang="zh-CN" dirty="0" smtClean="0">
                <a:latin typeface="微软雅黑" panose="020B0503020204020204" pitchFamily="34" charset="-122"/>
                <a:ea typeface="微软雅黑" panose="020B0503020204020204" pitchFamily="34" charset="-122"/>
              </a:rPr>
              <a:t>预防由于单个节点失效可能带来的数据丢失、程序出错或系统崩溃等。</a:t>
            </a:r>
            <a:endParaRPr lang="en-US" altLang="zh-CN" dirty="0" smtClean="0">
              <a:latin typeface="微软雅黑" panose="020B0503020204020204" pitchFamily="34" charset="-122"/>
              <a:ea typeface="微软雅黑" panose="020B0503020204020204" pitchFamily="34" charset="-122"/>
            </a:endParaRPr>
          </a:p>
          <a:p>
            <a:pPr lvl="1">
              <a:lnSpc>
                <a:spcPts val="2700"/>
              </a:lnSpc>
              <a:spcBef>
                <a:spcPts val="1200"/>
              </a:spcBef>
            </a:pPr>
            <a:r>
              <a:rPr lang="zh-CN" altLang="zh-CN" dirty="0" smtClean="0">
                <a:latin typeface="微软雅黑" panose="020B0503020204020204" pitchFamily="34" charset="-122"/>
                <a:ea typeface="微软雅黑" panose="020B0503020204020204" pitchFamily="34" charset="-122"/>
              </a:rPr>
              <a:t>要求系统必须</a:t>
            </a:r>
            <a:r>
              <a:rPr lang="zh-CN" altLang="en-US" dirty="0">
                <a:latin typeface="微软雅黑" panose="020B0503020204020204" pitchFamily="34" charset="-122"/>
                <a:ea typeface="微软雅黑" panose="020B0503020204020204" pitchFamily="34" charset="-122"/>
              </a:rPr>
              <a:t>有</a:t>
            </a:r>
            <a:r>
              <a:rPr lang="zh-CN" altLang="zh-CN" dirty="0" smtClean="0">
                <a:latin typeface="微软雅黑" panose="020B0503020204020204" pitchFamily="34" charset="-122"/>
                <a:ea typeface="微软雅黑" panose="020B0503020204020204" pitchFamily="34" charset="-122"/>
              </a:rPr>
              <a:t>良好的</a:t>
            </a:r>
            <a:r>
              <a:rPr lang="zh-CN" altLang="zh-CN" dirty="0" smtClean="0">
                <a:solidFill>
                  <a:srgbClr val="FF0000"/>
                </a:solidFill>
                <a:latin typeface="微软雅黑" panose="020B0503020204020204" pitchFamily="34" charset="-122"/>
                <a:ea typeface="微软雅黑" panose="020B0503020204020204" pitchFamily="34" charset="-122"/>
              </a:rPr>
              <a:t>可靠性设计</a:t>
            </a:r>
            <a:r>
              <a:rPr lang="zh-CN" altLang="en-US"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失效检测</a:t>
            </a:r>
            <a:r>
              <a:rPr lang="zh-CN" altLang="zh-CN" dirty="0" smtClean="0">
                <a:latin typeface="微软雅黑" panose="020B0503020204020204" pitchFamily="34" charset="-122"/>
                <a:ea typeface="微软雅黑" panose="020B0503020204020204" pitchFamily="34" charset="-122"/>
              </a:rPr>
              <a:t>和</a:t>
            </a:r>
            <a:r>
              <a:rPr lang="zh-CN" altLang="zh-CN" dirty="0" smtClean="0">
                <a:solidFill>
                  <a:srgbClr val="FF0000"/>
                </a:solidFill>
                <a:latin typeface="微软雅黑" panose="020B0503020204020204" pitchFamily="34" charset="-122"/>
                <a:ea typeface="微软雅黑" panose="020B0503020204020204" pitchFamily="34" charset="-122"/>
              </a:rPr>
              <a:t>恢复机制</a:t>
            </a:r>
            <a:r>
              <a:rPr lang="zh-CN" altLang="zh-CN" dirty="0" smtClean="0">
                <a:latin typeface="微软雅黑" panose="020B0503020204020204" pitchFamily="34" charset="-122"/>
                <a:ea typeface="微软雅黑" panose="020B0503020204020204" pitchFamily="34" charset="-122"/>
              </a:rPr>
              <a:t>。</a:t>
            </a:r>
          </a:p>
          <a:p>
            <a:pPr>
              <a:lnSpc>
                <a:spcPts val="2700"/>
              </a:lnSpc>
              <a:spcBef>
                <a:spcPts val="1200"/>
              </a:spcBef>
            </a:pPr>
            <a:r>
              <a:rPr lang="zh-CN" altLang="zh-CN" dirty="0" smtClean="0">
                <a:latin typeface="微软雅黑" panose="020B0503020204020204" pitchFamily="34" charset="-122"/>
                <a:ea typeface="微软雅黑" panose="020B0503020204020204" pitchFamily="34" charset="-122"/>
              </a:rPr>
              <a:t>性能分析与评估</a:t>
            </a:r>
          </a:p>
          <a:p>
            <a:pPr lvl="1">
              <a:lnSpc>
                <a:spcPts val="2700"/>
              </a:lnSpc>
              <a:spcBef>
                <a:spcPts val="1200"/>
              </a:spcBef>
            </a:pPr>
            <a:r>
              <a:rPr lang="zh-CN" altLang="zh-CN" dirty="0" smtClean="0">
                <a:latin typeface="微软雅黑" panose="020B0503020204020204" pitchFamily="34" charset="-122"/>
                <a:ea typeface="微软雅黑" panose="020B0503020204020204" pitchFamily="34" charset="-122"/>
              </a:rPr>
              <a:t>并行处理</a:t>
            </a:r>
            <a:r>
              <a:rPr lang="zh-CN" altLang="en-US" dirty="0" smtClean="0">
                <a:latin typeface="微软雅黑" panose="020B0503020204020204" pitchFamily="34" charset="-122"/>
                <a:ea typeface="微软雅黑" panose="020B0503020204020204" pitchFamily="34" charset="-122"/>
              </a:rPr>
              <a:t>的</a:t>
            </a:r>
            <a:r>
              <a:rPr lang="zh-CN" altLang="zh-CN" dirty="0" smtClean="0">
                <a:latin typeface="微软雅黑" panose="020B0503020204020204" pitchFamily="34" charset="-122"/>
                <a:ea typeface="微软雅黑" panose="020B0503020204020204" pitchFamily="34" charset="-122"/>
              </a:rPr>
              <a:t>性能通常用</a:t>
            </a:r>
            <a:r>
              <a:rPr lang="zh-CN" altLang="zh-CN" dirty="0" smtClean="0">
                <a:solidFill>
                  <a:srgbClr val="FF0000"/>
                </a:solidFill>
                <a:latin typeface="微软雅黑" panose="020B0503020204020204" pitchFamily="34" charset="-122"/>
                <a:ea typeface="微软雅黑" panose="020B0503020204020204" pitchFamily="34" charset="-122"/>
              </a:rPr>
              <a:t>加速比</a:t>
            </a:r>
            <a:r>
              <a:rPr lang="zh-CN" altLang="zh-CN" dirty="0" smtClean="0">
                <a:latin typeface="微软雅黑" panose="020B0503020204020204" pitchFamily="34" charset="-122"/>
                <a:ea typeface="微软雅黑" panose="020B0503020204020204" pitchFamily="34" charset="-122"/>
              </a:rPr>
              <a:t>来度量</a:t>
            </a:r>
            <a:r>
              <a:rPr lang="zh-CN" altLang="en-US" dirty="0" smtClean="0">
                <a:latin typeface="微软雅黑" panose="020B0503020204020204" pitchFamily="34" charset="-122"/>
                <a:ea typeface="微软雅黑" panose="020B0503020204020204" pitchFamily="34" charset="-122"/>
              </a:rPr>
              <a:t>，可以有以下两种分析方法。</a:t>
            </a:r>
            <a:endParaRPr lang="en-US" altLang="zh-CN" dirty="0" smtClean="0">
              <a:latin typeface="微软雅黑" panose="020B0503020204020204" pitchFamily="34" charset="-122"/>
              <a:ea typeface="微软雅黑" panose="020B0503020204020204" pitchFamily="34" charset="-122"/>
            </a:endParaRPr>
          </a:p>
          <a:p>
            <a:pPr lvl="2">
              <a:lnSpc>
                <a:spcPts val="2700"/>
              </a:lnSpc>
              <a:spcBef>
                <a:spcPts val="1200"/>
              </a:spcBef>
            </a:pPr>
            <a:r>
              <a:rPr lang="zh-CN" altLang="zh-CN" dirty="0" smtClean="0">
                <a:solidFill>
                  <a:srgbClr val="146C18"/>
                </a:solidFill>
                <a:latin typeface="微软雅黑" panose="020B0503020204020204" pitchFamily="34" charset="-122"/>
                <a:ea typeface="微软雅黑" panose="020B0503020204020204" pitchFamily="34" charset="-122"/>
              </a:rPr>
              <a:t>串行系统与并行系统中执行时间比值</a:t>
            </a:r>
            <a:endParaRPr lang="en-US" altLang="zh-CN" dirty="0" smtClean="0">
              <a:solidFill>
                <a:srgbClr val="146C18"/>
              </a:solidFill>
              <a:latin typeface="微软雅黑" panose="020B0503020204020204" pitchFamily="34" charset="-122"/>
              <a:ea typeface="微软雅黑" panose="020B0503020204020204" pitchFamily="34" charset="-122"/>
            </a:endParaRPr>
          </a:p>
          <a:p>
            <a:pPr lvl="2">
              <a:lnSpc>
                <a:spcPts val="2700"/>
              </a:lnSpc>
              <a:spcBef>
                <a:spcPts val="1200"/>
              </a:spcBef>
            </a:pPr>
            <a:r>
              <a:rPr lang="zh-CN" altLang="zh-CN" dirty="0" smtClean="0">
                <a:solidFill>
                  <a:srgbClr val="146C18"/>
                </a:solidFill>
                <a:latin typeface="微软雅黑" panose="020B0503020204020204" pitchFamily="34" charset="-122"/>
                <a:ea typeface="微软雅黑" panose="020B0503020204020204" pitchFamily="34" charset="-122"/>
              </a:rPr>
              <a:t>并行系统与串行系统的作业吞吐量比值</a:t>
            </a: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1200"/>
              </a:spcBef>
            </a:pPr>
            <a:r>
              <a:rPr lang="zh-CN" altLang="zh-CN" dirty="0" smtClean="0">
                <a:latin typeface="微软雅黑" panose="020B0503020204020204" pitchFamily="34" charset="-122"/>
                <a:ea typeface="微软雅黑" panose="020B0503020204020204" pitchFamily="34" charset="-122"/>
              </a:rPr>
              <a:t>评价并行系统的指标包括</a:t>
            </a:r>
            <a:r>
              <a:rPr lang="zh-CN" altLang="zh-CN" dirty="0" smtClean="0">
                <a:solidFill>
                  <a:srgbClr val="FF0000"/>
                </a:solidFill>
                <a:latin typeface="微软雅黑" panose="020B0503020204020204" pitchFamily="34" charset="-122"/>
                <a:ea typeface="微软雅黑" panose="020B0503020204020204" pitchFamily="34" charset="-122"/>
              </a:rPr>
              <a:t>可用性</a:t>
            </a:r>
            <a:r>
              <a:rPr lang="zh-CN"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可扩展性</a:t>
            </a:r>
            <a:r>
              <a:rPr lang="zh-CN"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负载均衡</a:t>
            </a:r>
            <a:r>
              <a:rPr lang="zh-CN" altLang="zh-CN" dirty="0" smtClean="0">
                <a:latin typeface="微软雅黑" panose="020B0503020204020204" pitchFamily="34" charset="-122"/>
                <a:ea typeface="微软雅黑" panose="020B0503020204020204" pitchFamily="34" charset="-122"/>
              </a:rPr>
              <a:t>、</a:t>
            </a:r>
            <a:r>
              <a:rPr lang="zh-CN" altLang="zh-CN" dirty="0" smtClean="0">
                <a:solidFill>
                  <a:srgbClr val="FF0000"/>
                </a:solidFill>
                <a:latin typeface="微软雅黑" panose="020B0503020204020204" pitchFamily="34" charset="-122"/>
                <a:ea typeface="微软雅黑" panose="020B0503020204020204" pitchFamily="34" charset="-122"/>
              </a:rPr>
              <a:t>可靠性</a:t>
            </a:r>
            <a:r>
              <a:rPr lang="zh-CN" altLang="zh-CN" dirty="0" smtClean="0">
                <a:latin typeface="微软雅黑" panose="020B0503020204020204" pitchFamily="34" charset="-122"/>
                <a:ea typeface="微软雅黑" panose="020B0503020204020204" pitchFamily="34" charset="-122"/>
              </a:rPr>
              <a:t>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4707">
                                            <p:txEl>
                                              <p:pRg st="0" end="0"/>
                                            </p:txEl>
                                          </p:spTgt>
                                        </p:tgtEl>
                                        <p:attrNameLst>
                                          <p:attrName>style.visibility</p:attrName>
                                        </p:attrNameLst>
                                      </p:cBhvr>
                                      <p:to>
                                        <p:strVal val="visible"/>
                                      </p:to>
                                    </p:set>
                                    <p:animEffect transition="in" filter="blinds(horizontal)">
                                      <p:cBhvr>
                                        <p:cTn id="7" dur="500"/>
                                        <p:tgtEl>
                                          <p:spTgt spid="584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4707">
                                            <p:txEl>
                                              <p:pRg st="1" end="1"/>
                                            </p:txEl>
                                          </p:spTgt>
                                        </p:tgtEl>
                                        <p:attrNameLst>
                                          <p:attrName>style.visibility</p:attrName>
                                        </p:attrNameLst>
                                      </p:cBhvr>
                                      <p:to>
                                        <p:strVal val="visible"/>
                                      </p:to>
                                    </p:set>
                                    <p:animEffect transition="in" filter="blinds(horizontal)">
                                      <p:cBhvr>
                                        <p:cTn id="12" dur="500"/>
                                        <p:tgtEl>
                                          <p:spTgt spid="5847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7" dur="500"/>
                                        <p:tgtEl>
                                          <p:spTgt spid="5847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22" dur="500"/>
                                        <p:tgtEl>
                                          <p:spTgt spid="5847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4707">
                                            <p:txEl>
                                              <p:pRg st="4" end="4"/>
                                            </p:txEl>
                                          </p:spTgt>
                                        </p:tgtEl>
                                        <p:attrNameLst>
                                          <p:attrName>style.visibility</p:attrName>
                                        </p:attrNameLst>
                                      </p:cBhvr>
                                      <p:to>
                                        <p:strVal val="visible"/>
                                      </p:to>
                                    </p:set>
                                    <p:animEffect transition="in" filter="blinds(horizontal)">
                                      <p:cBhvr>
                                        <p:cTn id="27" dur="500"/>
                                        <p:tgtEl>
                                          <p:spTgt spid="5847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32" dur="500"/>
                                        <p:tgtEl>
                                          <p:spTgt spid="58470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4707">
                                            <p:txEl>
                                              <p:pRg st="6" end="6"/>
                                            </p:txEl>
                                          </p:spTgt>
                                        </p:tgtEl>
                                        <p:attrNameLst>
                                          <p:attrName>style.visibility</p:attrName>
                                        </p:attrNameLst>
                                      </p:cBhvr>
                                      <p:to>
                                        <p:strVal val="visible"/>
                                      </p:to>
                                    </p:set>
                                    <p:animEffect transition="in" filter="blinds(horizontal)">
                                      <p:cBhvr>
                                        <p:cTn id="37" dur="500"/>
                                        <p:tgtEl>
                                          <p:spTgt spid="58470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4707">
                                            <p:txEl>
                                              <p:pRg st="7" end="7"/>
                                            </p:txEl>
                                          </p:spTgt>
                                        </p:tgtEl>
                                        <p:attrNameLst>
                                          <p:attrName>style.visibility</p:attrName>
                                        </p:attrNameLst>
                                      </p:cBhvr>
                                      <p:to>
                                        <p:strVal val="visible"/>
                                      </p:to>
                                    </p:set>
                                    <p:animEffect transition="in" filter="blinds(horizontal)">
                                      <p:cBhvr>
                                        <p:cTn id="42" dur="500"/>
                                        <p:tgtEl>
                                          <p:spTgt spid="58470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4707">
                                            <p:txEl>
                                              <p:pRg st="8" end="8"/>
                                            </p:txEl>
                                          </p:spTgt>
                                        </p:tgtEl>
                                        <p:attrNameLst>
                                          <p:attrName>style.visibility</p:attrName>
                                        </p:attrNameLst>
                                      </p:cBhvr>
                                      <p:to>
                                        <p:strVal val="visible"/>
                                      </p:to>
                                    </p:set>
                                    <p:animEffect transition="in" filter="blinds(horizontal)">
                                      <p:cBhvr>
                                        <p:cTn id="47" dur="500"/>
                                        <p:tgtEl>
                                          <p:spTgt spid="584707">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84707">
                                            <p:txEl>
                                              <p:pRg st="9" end="9"/>
                                            </p:txEl>
                                          </p:spTgt>
                                        </p:tgtEl>
                                        <p:attrNameLst>
                                          <p:attrName>style.visibility</p:attrName>
                                        </p:attrNameLst>
                                      </p:cBhvr>
                                      <p:to>
                                        <p:strVal val="visible"/>
                                      </p:to>
                                    </p:set>
                                    <p:animEffect transition="in" filter="blinds(horizontal)">
                                      <p:cBhvr>
                                        <p:cTn id="52" dur="500"/>
                                        <p:tgtEl>
                                          <p:spTgt spid="5847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00100" y="177800"/>
            <a:ext cx="6435725" cy="372603"/>
          </a:xfrm>
          <a:noFill/>
        </p:spPr>
        <p:txBody>
          <a:bodyPr/>
          <a:lstStyle/>
          <a:p>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并行处理系统的分类</a:t>
            </a:r>
          </a:p>
        </p:txBody>
      </p:sp>
      <p:sp>
        <p:nvSpPr>
          <p:cNvPr id="584707" name="Rectangle 3"/>
          <p:cNvSpPr>
            <a:spLocks noGrp="1" noChangeArrowheads="1"/>
          </p:cNvSpPr>
          <p:nvPr>
            <p:ph type="body" idx="1"/>
          </p:nvPr>
        </p:nvSpPr>
        <p:spPr>
          <a:xfrm>
            <a:off x="117475" y="696913"/>
            <a:ext cx="8839200" cy="5848350"/>
          </a:xfrm>
          <a:noFill/>
        </p:spPr>
        <p:txBody>
          <a:bodyPr/>
          <a:lstStyle/>
          <a:p>
            <a:pPr>
              <a:lnSpc>
                <a:spcPts val="2800"/>
              </a:lnSpc>
              <a:spcBef>
                <a:spcPts val="600"/>
              </a:spcBef>
            </a:pPr>
            <a:r>
              <a:rPr lang="zh-CN" altLang="en-US" dirty="0" smtClean="0">
                <a:latin typeface="微软雅黑" panose="020B0503020204020204" pitchFamily="34" charset="-122"/>
                <a:ea typeface="微软雅黑" panose="020B0503020204020204" pitchFamily="34" charset="-122"/>
              </a:rPr>
              <a:t>按指令和数据处理方式划分（</a:t>
            </a:r>
            <a:r>
              <a:rPr lang="en-US" altLang="zh-CN" dirty="0" smtClean="0">
                <a:latin typeface="微软雅黑" panose="020B0503020204020204" pitchFamily="34" charset="-122"/>
                <a:ea typeface="微软雅黑" panose="020B0503020204020204" pitchFamily="34" charset="-122"/>
              </a:rPr>
              <a:t>Flynn</a:t>
            </a:r>
            <a:r>
              <a:rPr lang="zh-CN" altLang="en-US" dirty="0" smtClean="0">
                <a:latin typeface="微软雅黑" panose="020B0503020204020204" pitchFamily="34" charset="-122"/>
                <a:ea typeface="微软雅黑" panose="020B0503020204020204" pitchFamily="34" charset="-122"/>
              </a:rPr>
              <a:t>分类）</a:t>
            </a:r>
            <a:endParaRPr lang="zh-CN" altLang="zh-CN" dirty="0" smtClean="0">
              <a:latin typeface="微软雅黑" panose="020B0503020204020204" pitchFamily="34" charset="-122"/>
              <a:ea typeface="微软雅黑" panose="020B0503020204020204" pitchFamily="34" charset="-122"/>
            </a:endParaRPr>
          </a:p>
          <a:p>
            <a:pPr lvl="1">
              <a:lnSpc>
                <a:spcPts val="2800"/>
              </a:lnSpc>
              <a:spcBef>
                <a:spcPts val="600"/>
              </a:spcBef>
            </a:pPr>
            <a:r>
              <a:rPr lang="en-US" altLang="zh-CN" dirty="0" smtClean="0">
                <a:solidFill>
                  <a:srgbClr val="146C18"/>
                </a:solidFill>
                <a:latin typeface="微软雅黑" panose="020B0503020204020204" pitchFamily="34" charset="-122"/>
                <a:ea typeface="微软雅黑" panose="020B0503020204020204" pitchFamily="34" charset="-122"/>
              </a:rPr>
              <a:t>SISD</a:t>
            </a:r>
            <a:r>
              <a:rPr lang="zh-CN" altLang="en-US" dirty="0" smtClean="0">
                <a:solidFill>
                  <a:srgbClr val="146C18"/>
                </a:solidFill>
                <a:latin typeface="微软雅黑" panose="020B0503020204020204" pitchFamily="34" charset="-122"/>
                <a:ea typeface="微软雅黑" panose="020B0503020204020204" pitchFamily="34" charset="-122"/>
              </a:rPr>
              <a:t>（单指令流单数据流）</a:t>
            </a:r>
            <a:r>
              <a:rPr lang="zh-CN" altLang="en-US" dirty="0" smtClean="0">
                <a:latin typeface="微软雅黑" panose="020B0503020204020204" pitchFamily="34" charset="-122"/>
                <a:ea typeface="微软雅黑" panose="020B0503020204020204" pitchFamily="34" charset="-122"/>
              </a:rPr>
              <a:t>：指令级并行（超流水、超标量、动态调度）</a:t>
            </a:r>
            <a:endParaRPr lang="en-US" altLang="zh-CN" dirty="0" smtClean="0">
              <a:latin typeface="微软雅黑" panose="020B0503020204020204" pitchFamily="34" charset="-122"/>
              <a:ea typeface="微软雅黑" panose="020B0503020204020204" pitchFamily="34" charset="-122"/>
            </a:endParaRPr>
          </a:p>
          <a:p>
            <a:pPr lvl="1">
              <a:lnSpc>
                <a:spcPts val="2800"/>
              </a:lnSpc>
              <a:spcBef>
                <a:spcPts val="600"/>
              </a:spcBef>
            </a:pPr>
            <a:r>
              <a:rPr lang="en-US" altLang="zh-CN" dirty="0" smtClean="0">
                <a:solidFill>
                  <a:srgbClr val="146C18"/>
                </a:solidFill>
                <a:latin typeface="微软雅黑" panose="020B0503020204020204" pitchFamily="34" charset="-122"/>
                <a:ea typeface="微软雅黑" panose="020B0503020204020204" pitchFamily="34" charset="-122"/>
              </a:rPr>
              <a:t>SIMD</a:t>
            </a:r>
            <a:r>
              <a:rPr lang="zh-CN" altLang="en-US" dirty="0" smtClean="0">
                <a:solidFill>
                  <a:srgbClr val="146C18"/>
                </a:solidFill>
                <a:latin typeface="微软雅黑" panose="020B0503020204020204" pitchFamily="34" charset="-122"/>
                <a:ea typeface="微软雅黑" panose="020B0503020204020204" pitchFamily="34" charset="-122"/>
              </a:rPr>
              <a:t>（单指令流多数据流）</a:t>
            </a:r>
            <a:r>
              <a:rPr lang="zh-CN" altLang="en-US" dirty="0" smtClean="0">
                <a:latin typeface="微软雅黑" panose="020B0503020204020204" pitchFamily="34" charset="-122"/>
                <a:ea typeface="微软雅黑" panose="020B0503020204020204" pitchFamily="34" charset="-122"/>
              </a:rPr>
              <a:t>：数据级并行（如</a:t>
            </a:r>
            <a:r>
              <a:rPr lang="en-US" altLang="zh-CN" dirty="0" smtClean="0">
                <a:latin typeface="微软雅黑" panose="020B0503020204020204" pitchFamily="34" charset="-122"/>
                <a:ea typeface="微软雅黑" panose="020B0503020204020204" pitchFamily="34" charset="-122"/>
              </a:rPr>
              <a:t>Intel</a:t>
            </a:r>
            <a:r>
              <a:rPr lang="zh-CN" altLang="en-US" dirty="0" smtClean="0">
                <a:latin typeface="微软雅黑" panose="020B0503020204020204" pitchFamily="34" charset="-122"/>
                <a:ea typeface="微软雅黑" panose="020B0503020204020204" pitchFamily="34" charset="-122"/>
              </a:rPr>
              <a:t>的</a:t>
            </a:r>
            <a:r>
              <a:rPr lang="en-US" altLang="zh-CN" dirty="0" smtClean="0">
                <a:latin typeface="微软雅黑" panose="020B0503020204020204" pitchFamily="34" charset="-122"/>
                <a:ea typeface="微软雅黑" panose="020B0503020204020204" pitchFamily="34" charset="-122"/>
              </a:rPr>
              <a:t>MMX</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AVX</a:t>
            </a:r>
            <a:r>
              <a:rPr lang="zh-CN" altLang="en-US" dirty="0" smtClean="0">
                <a:latin typeface="微软雅黑" panose="020B0503020204020204" pitchFamily="34" charset="-122"/>
                <a:ea typeface="微软雅黑" panose="020B0503020204020204" pitchFamily="34" charset="-122"/>
              </a:rPr>
              <a:t>等）</a:t>
            </a:r>
            <a:endParaRPr lang="en-US" altLang="zh-CN" dirty="0" smtClean="0">
              <a:latin typeface="微软雅黑" panose="020B0503020204020204" pitchFamily="34" charset="-122"/>
              <a:ea typeface="微软雅黑" panose="020B0503020204020204" pitchFamily="34" charset="-122"/>
            </a:endParaRPr>
          </a:p>
          <a:p>
            <a:pPr lvl="1">
              <a:lnSpc>
                <a:spcPts val="2800"/>
              </a:lnSpc>
              <a:spcBef>
                <a:spcPts val="600"/>
              </a:spcBef>
            </a:pPr>
            <a:r>
              <a:rPr lang="en-US" altLang="zh-CN" dirty="0" smtClean="0">
                <a:solidFill>
                  <a:srgbClr val="146C18"/>
                </a:solidFill>
                <a:latin typeface="微软雅黑" panose="020B0503020204020204" pitchFamily="34" charset="-122"/>
                <a:ea typeface="微软雅黑" panose="020B0503020204020204" pitchFamily="34" charset="-122"/>
              </a:rPr>
              <a:t>MIMD</a:t>
            </a:r>
            <a:r>
              <a:rPr lang="zh-CN" altLang="en-US" dirty="0" smtClean="0">
                <a:solidFill>
                  <a:srgbClr val="146C18"/>
                </a:solidFill>
                <a:latin typeface="微软雅黑" panose="020B0503020204020204" pitchFamily="34" charset="-122"/>
                <a:ea typeface="微软雅黑" panose="020B0503020204020204" pitchFamily="34" charset="-122"/>
              </a:rPr>
              <a:t>（多指令流多数据流）</a:t>
            </a:r>
            <a:r>
              <a:rPr lang="zh-CN" altLang="en-US" dirty="0" smtClean="0">
                <a:latin typeface="微软雅黑" panose="020B0503020204020204" pitchFamily="34" charset="-122"/>
                <a:ea typeface="微软雅黑" panose="020B0503020204020204" pitchFamily="34" charset="-122"/>
              </a:rPr>
              <a:t>：多计算机和多处理器系统</a:t>
            </a:r>
            <a:endParaRPr lang="zh-CN" altLang="zh-CN" dirty="0" smtClean="0">
              <a:latin typeface="微软雅黑" panose="020B0503020204020204" pitchFamily="34" charset="-122"/>
              <a:ea typeface="微软雅黑" panose="020B0503020204020204" pitchFamily="34" charset="-122"/>
            </a:endParaRPr>
          </a:p>
          <a:p>
            <a:pPr>
              <a:lnSpc>
                <a:spcPts val="2800"/>
              </a:lnSpc>
              <a:spcBef>
                <a:spcPts val="600"/>
              </a:spcBef>
            </a:pPr>
            <a:r>
              <a:rPr lang="zh-CN" altLang="en-US" dirty="0" smtClean="0">
                <a:latin typeface="微软雅黑" panose="020B0503020204020204" pitchFamily="34" charset="-122"/>
                <a:ea typeface="微软雅黑" panose="020B0503020204020204" pitchFamily="34" charset="-122"/>
              </a:rPr>
              <a:t>按地址空间的访问方式划分</a:t>
            </a:r>
            <a:r>
              <a:rPr lang="zh-CN" altLang="en-US" dirty="0" smtClean="0">
                <a:solidFill>
                  <a:srgbClr val="AC2E0C"/>
                </a:solidFill>
                <a:latin typeface="微软雅黑" panose="020B0503020204020204" pitchFamily="34" charset="-122"/>
                <a:ea typeface="微软雅黑" panose="020B0503020204020204" pitchFamily="34" charset="-122"/>
              </a:rPr>
              <a:t>（</a:t>
            </a:r>
            <a:r>
              <a:rPr lang="zh-CN" altLang="en-US" dirty="0">
                <a:solidFill>
                  <a:srgbClr val="AC2E0C"/>
                </a:solidFill>
                <a:latin typeface="微软雅黑" panose="020B0503020204020204" pitchFamily="34" charset="-122"/>
                <a:ea typeface="微软雅黑" panose="020B0503020204020204" pitchFamily="34" charset="-122"/>
              </a:rPr>
              <a:t>针对</a:t>
            </a:r>
            <a:r>
              <a:rPr lang="en-US" altLang="zh-CN" dirty="0" smtClean="0">
                <a:solidFill>
                  <a:srgbClr val="AC2E0C"/>
                </a:solidFill>
                <a:latin typeface="微软雅黑" panose="020B0503020204020204" pitchFamily="34" charset="-122"/>
                <a:ea typeface="微软雅黑" panose="020B0503020204020204" pitchFamily="34" charset="-122"/>
              </a:rPr>
              <a:t>MIMD</a:t>
            </a:r>
            <a:r>
              <a:rPr lang="zh-CN" altLang="en-US" dirty="0" smtClean="0">
                <a:solidFill>
                  <a:srgbClr val="AC2E0C"/>
                </a:solidFill>
                <a:latin typeface="微软雅黑" panose="020B0503020204020204" pitchFamily="34" charset="-122"/>
                <a:ea typeface="微软雅黑" panose="020B0503020204020204" pitchFamily="34" charset="-122"/>
              </a:rPr>
              <a:t>）</a:t>
            </a:r>
            <a:endParaRPr lang="zh-CN" altLang="zh-CN" dirty="0" smtClean="0">
              <a:solidFill>
                <a:srgbClr val="AC2E0C"/>
              </a:solidFill>
              <a:latin typeface="微软雅黑" panose="020B0503020204020204" pitchFamily="34" charset="-122"/>
              <a:ea typeface="微软雅黑" panose="020B0503020204020204" pitchFamily="34" charset="-122"/>
            </a:endParaRPr>
          </a:p>
          <a:p>
            <a:pPr lvl="1">
              <a:lnSpc>
                <a:spcPts val="28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多计算机系统</a:t>
            </a:r>
            <a:r>
              <a:rPr lang="zh-CN" altLang="en-US" dirty="0" smtClean="0">
                <a:latin typeface="微软雅黑" panose="020B0503020204020204" pitchFamily="34" charset="-122"/>
                <a:ea typeface="微软雅黑" panose="020B0503020204020204" pitchFamily="34" charset="-122"/>
              </a:rPr>
              <a:t>：各个计算节点有自己独立编址的存储器，通过消息传递方式访问其他节点的存储器，也称</a:t>
            </a:r>
            <a:r>
              <a:rPr lang="zh-CN" altLang="en-US" dirty="0" smtClean="0">
                <a:solidFill>
                  <a:srgbClr val="FF0000"/>
                </a:solidFill>
                <a:latin typeface="微软雅黑" panose="020B0503020204020204" pitchFamily="34" charset="-122"/>
                <a:ea typeface="微软雅黑" panose="020B0503020204020204" pitchFamily="34" charset="-122"/>
              </a:rPr>
              <a:t>消息传递系统</a:t>
            </a:r>
            <a:endParaRPr lang="en-US" altLang="zh-CN" dirty="0" smtClean="0">
              <a:solidFill>
                <a:srgbClr val="FF0000"/>
              </a:solidFill>
              <a:latin typeface="微软雅黑" panose="020B0503020204020204" pitchFamily="34" charset="-122"/>
              <a:ea typeface="微软雅黑" panose="020B0503020204020204" pitchFamily="34" charset="-122"/>
            </a:endParaRPr>
          </a:p>
          <a:p>
            <a:pPr lvl="1">
              <a:lnSpc>
                <a:spcPts val="28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多处理器系统</a:t>
            </a:r>
            <a:r>
              <a:rPr lang="zh-CN" altLang="en-US" dirty="0" smtClean="0">
                <a:latin typeface="微软雅黑" panose="020B0503020204020204" pitchFamily="34" charset="-122"/>
                <a:ea typeface="微软雅黑" panose="020B0503020204020204" pitchFamily="34" charset="-122"/>
              </a:rPr>
              <a:t>：各计算节点共享统一编址的存储器，可通过</a:t>
            </a:r>
            <a:r>
              <a:rPr lang="en-US" altLang="zh-CN" dirty="0" smtClean="0">
                <a:latin typeface="微软雅黑" panose="020B0503020204020204" pitchFamily="34" charset="-122"/>
                <a:ea typeface="微软雅黑" panose="020B0503020204020204" pitchFamily="34" charset="-122"/>
              </a:rPr>
              <a:t>LOAD</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STORE</a:t>
            </a:r>
            <a:r>
              <a:rPr lang="zh-CN" altLang="en-US" dirty="0" smtClean="0">
                <a:latin typeface="微软雅黑" panose="020B0503020204020204" pitchFamily="34" charset="-122"/>
                <a:ea typeface="微软雅黑" panose="020B0503020204020204" pitchFamily="34" charset="-122"/>
              </a:rPr>
              <a:t>指令访问系统中的存储器，也被称为</a:t>
            </a:r>
            <a:r>
              <a:rPr lang="zh-CN" altLang="en-US" dirty="0" smtClean="0">
                <a:solidFill>
                  <a:srgbClr val="FF0000"/>
                </a:solidFill>
                <a:latin typeface="微软雅黑" panose="020B0503020204020204" pitchFamily="34" charset="-122"/>
                <a:ea typeface="微软雅黑" panose="020B0503020204020204" pitchFamily="34" charset="-122"/>
              </a:rPr>
              <a:t>共享存储多处理器（</a:t>
            </a:r>
            <a:r>
              <a:rPr lang="en-US" altLang="zh-CN" dirty="0" smtClean="0">
                <a:solidFill>
                  <a:srgbClr val="FF0000"/>
                </a:solidFill>
                <a:latin typeface="微软雅黑" panose="020B0503020204020204" pitchFamily="34" charset="-122"/>
                <a:ea typeface="微软雅黑" panose="020B0503020204020204" pitchFamily="34" charset="-122"/>
              </a:rPr>
              <a:t>Shared memory </a:t>
            </a:r>
            <a:r>
              <a:rPr lang="en-US" altLang="zh-CN" dirty="0" err="1" smtClean="0">
                <a:solidFill>
                  <a:srgbClr val="FF0000"/>
                </a:solidFill>
                <a:latin typeface="微软雅黑" panose="020B0503020204020204" pitchFamily="34" charset="-122"/>
                <a:ea typeface="微软雅黑" panose="020B0503020204020204" pitchFamily="34" charset="-122"/>
              </a:rPr>
              <a:t>multiProcessor</a:t>
            </a:r>
            <a:r>
              <a:rPr lang="en-US" altLang="zh-CN" dirty="0" smtClean="0">
                <a:solidFill>
                  <a:srgbClr val="FF0000"/>
                </a:solidFill>
                <a:latin typeface="微软雅黑" panose="020B0503020204020204" pitchFamily="34" charset="-122"/>
                <a:ea typeface="微软雅黑" panose="020B0503020204020204" pitchFamily="34" charset="-122"/>
              </a:rPr>
              <a:t>, SMP</a:t>
            </a:r>
            <a:r>
              <a:rPr lang="zh-CN" altLang="en-US" dirty="0" smtClean="0">
                <a:solidFill>
                  <a:srgbClr val="FF0000"/>
                </a:solidFill>
                <a:latin typeface="微软雅黑" panose="020B0503020204020204" pitchFamily="34" charset="-122"/>
                <a:ea typeface="微软雅黑" panose="020B0503020204020204" pitchFamily="34" charset="-122"/>
              </a:rPr>
              <a:t>）系统</a:t>
            </a:r>
            <a:endParaRPr lang="en-US" altLang="zh-CN" dirty="0" smtClean="0">
              <a:solidFill>
                <a:srgbClr val="FF0000"/>
              </a:solidFill>
              <a:latin typeface="微软雅黑" panose="020B0503020204020204" pitchFamily="34" charset="-122"/>
              <a:ea typeface="微软雅黑" panose="020B0503020204020204" pitchFamily="34" charset="-122"/>
            </a:endParaRPr>
          </a:p>
          <a:p>
            <a:pPr>
              <a:lnSpc>
                <a:spcPts val="2800"/>
              </a:lnSpc>
              <a:spcBef>
                <a:spcPts val="600"/>
              </a:spcBef>
            </a:pPr>
            <a:r>
              <a:rPr lang="zh-CN" altLang="en-US" dirty="0" smtClean="0">
                <a:latin typeface="微软雅黑" panose="020B0503020204020204" pitchFamily="34" charset="-122"/>
                <a:ea typeface="微软雅黑" panose="020B0503020204020204" pitchFamily="34" charset="-122"/>
              </a:rPr>
              <a:t>按访存时间是否一致划分</a:t>
            </a:r>
            <a:r>
              <a:rPr lang="zh-CN" altLang="en-US" dirty="0" smtClean="0">
                <a:solidFill>
                  <a:srgbClr val="AC2E0C"/>
                </a:solidFill>
                <a:latin typeface="微软雅黑" panose="020B0503020204020204" pitchFamily="34" charset="-122"/>
                <a:ea typeface="微软雅黑" panose="020B0503020204020204" pitchFamily="34" charset="-122"/>
              </a:rPr>
              <a:t>（多处理器系统）</a:t>
            </a:r>
            <a:endParaRPr lang="en-US" altLang="zh-CN" dirty="0" smtClean="0">
              <a:latin typeface="微软雅黑" panose="020B0503020204020204" pitchFamily="34" charset="-122"/>
              <a:ea typeface="微软雅黑" panose="020B0503020204020204" pitchFamily="34" charset="-122"/>
            </a:endParaRPr>
          </a:p>
          <a:p>
            <a:pPr lvl="1">
              <a:lnSpc>
                <a:spcPts val="28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一致性访存（</a:t>
            </a:r>
            <a:r>
              <a:rPr lang="en-US" altLang="zh-CN" dirty="0" smtClean="0">
                <a:solidFill>
                  <a:srgbClr val="146C18"/>
                </a:solidFill>
                <a:latin typeface="微软雅黑" panose="020B0503020204020204" pitchFamily="34" charset="-122"/>
                <a:ea typeface="微软雅黑" panose="020B0503020204020204" pitchFamily="34" charset="-122"/>
              </a:rPr>
              <a:t>UMA</a:t>
            </a:r>
            <a:r>
              <a:rPr lang="zh-CN" altLang="en-US" dirty="0" smtClean="0">
                <a:solidFill>
                  <a:srgbClr val="146C18"/>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：每个处理器访存时间一致，通常共享一个</a:t>
            </a:r>
            <a:r>
              <a:rPr lang="zh-CN" altLang="en-US" dirty="0" smtClean="0">
                <a:latin typeface="微软雅黑" panose="020B0503020204020204" pitchFamily="34" charset="-122"/>
                <a:ea typeface="微软雅黑" panose="020B0503020204020204" pitchFamily="34" charset="-122"/>
              </a:rPr>
              <a:t>存储器。</a:t>
            </a:r>
            <a:endParaRPr lang="en-US" altLang="zh-CN" dirty="0" smtClean="0">
              <a:solidFill>
                <a:srgbClr val="FF0000"/>
              </a:solidFill>
              <a:latin typeface="微软雅黑" panose="020B0503020204020204" pitchFamily="34" charset="-122"/>
              <a:ea typeface="微软雅黑" panose="020B0503020204020204" pitchFamily="34" charset="-122"/>
            </a:endParaRPr>
          </a:p>
          <a:p>
            <a:pPr lvl="1">
              <a:lnSpc>
                <a:spcPts val="28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非一致性访存（</a:t>
            </a:r>
            <a:r>
              <a:rPr lang="en-US" altLang="zh-CN" dirty="0" smtClean="0">
                <a:solidFill>
                  <a:srgbClr val="146C18"/>
                </a:solidFill>
                <a:latin typeface="微软雅黑" panose="020B0503020204020204" pitchFamily="34" charset="-122"/>
                <a:ea typeface="微软雅黑" panose="020B0503020204020204" pitchFamily="34" charset="-122"/>
              </a:rPr>
              <a:t>NUMA</a:t>
            </a:r>
            <a:r>
              <a:rPr lang="zh-CN" altLang="en-US" dirty="0" smtClean="0">
                <a:solidFill>
                  <a:srgbClr val="146C18"/>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：各处理器</a:t>
            </a:r>
            <a:r>
              <a:rPr lang="zh-CN" altLang="en-US" dirty="0" smtClean="0">
                <a:latin typeface="微软雅黑" panose="020B0503020204020204" pitchFamily="34" charset="-122"/>
                <a:ea typeface="微软雅黑" panose="020B0503020204020204" pitchFamily="34" charset="-122"/>
              </a:rPr>
              <a:t>的访存时间不一致，与存储器位置</a:t>
            </a:r>
            <a:r>
              <a:rPr lang="zh-CN" altLang="en-US" dirty="0" smtClean="0">
                <a:latin typeface="微软雅黑" panose="020B0503020204020204" pitchFamily="34" charset="-122"/>
                <a:ea typeface="微软雅黑" panose="020B0503020204020204" pitchFamily="34" charset="-122"/>
              </a:rPr>
              <a:t>有关。</a:t>
            </a:r>
            <a:endParaRPr lang="en-US" altLang="zh-CN" dirty="0" smtClean="0">
              <a:latin typeface="微软雅黑" panose="020B0503020204020204" pitchFamily="34" charset="-122"/>
              <a:ea typeface="微软雅黑" panose="020B0503020204020204" pitchFamily="34" charset="-122"/>
            </a:endParaRPr>
          </a:p>
          <a:p>
            <a:pPr lvl="1">
              <a:lnSpc>
                <a:spcPts val="2800"/>
              </a:lnSpc>
              <a:spcBef>
                <a:spcPts val="600"/>
              </a:spcBef>
            </a:pPr>
            <a:r>
              <a:rPr lang="en-US" altLang="zh-CN" dirty="0" smtClean="0">
                <a:solidFill>
                  <a:srgbClr val="146C18"/>
                </a:solidFill>
                <a:latin typeface="微软雅黑" panose="020B0503020204020204" pitchFamily="34" charset="-122"/>
                <a:ea typeface="微软雅黑" panose="020B0503020204020204" pitchFamily="34" charset="-122"/>
              </a:rPr>
              <a:t>CC-NUMA</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Cache-Coherent NUMA</a:t>
            </a:r>
            <a:r>
              <a:rPr lang="zh-CN" altLang="en-US" dirty="0" smtClean="0">
                <a:latin typeface="微软雅黑" panose="020B0503020204020204" pitchFamily="34" charset="-122"/>
                <a:ea typeface="微软雅黑" panose="020B0503020204020204" pitchFamily="34" charset="-122"/>
              </a:rPr>
              <a:t>，支持</a:t>
            </a:r>
            <a:r>
              <a:rPr lang="en-US" altLang="zh-CN" dirty="0" smtClean="0">
                <a:latin typeface="微软雅黑" panose="020B0503020204020204" pitchFamily="34" charset="-122"/>
                <a:ea typeface="微软雅黑" panose="020B0503020204020204" pitchFamily="34" charset="-122"/>
              </a:rPr>
              <a:t>cache</a:t>
            </a:r>
            <a:r>
              <a:rPr lang="zh-CN" altLang="en-US" dirty="0" smtClean="0">
                <a:latin typeface="微软雅黑" panose="020B0503020204020204" pitchFamily="34" charset="-122"/>
                <a:ea typeface="微软雅黑" panose="020B0503020204020204" pitchFamily="34" charset="-122"/>
              </a:rPr>
              <a:t>一致性的</a:t>
            </a:r>
            <a:r>
              <a:rPr lang="en-US" altLang="zh-CN" dirty="0" smtClean="0">
                <a:latin typeface="微软雅黑" panose="020B0503020204020204" pitchFamily="34" charset="-122"/>
                <a:ea typeface="微软雅黑" panose="020B0503020204020204" pitchFamily="34" charset="-122"/>
              </a:rPr>
              <a:t>NUMA</a:t>
            </a:r>
            <a:r>
              <a:rPr lang="zh-CN" altLang="en-US" dirty="0" smtClean="0">
                <a:latin typeface="微软雅黑" panose="020B0503020204020204" pitchFamily="34" charset="-122"/>
                <a:ea typeface="微软雅黑" panose="020B0503020204020204" pitchFamily="34" charset="-122"/>
              </a:rPr>
              <a:t>。</a:t>
            </a:r>
            <a:endParaRPr lang="en-US" altLang="zh-CN"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4707">
                                            <p:txEl>
                                              <p:pRg st="0" end="0"/>
                                            </p:txEl>
                                          </p:spTgt>
                                        </p:tgtEl>
                                        <p:attrNameLst>
                                          <p:attrName>style.visibility</p:attrName>
                                        </p:attrNameLst>
                                      </p:cBhvr>
                                      <p:to>
                                        <p:strVal val="visible"/>
                                      </p:to>
                                    </p:set>
                                    <p:animEffect transition="in" filter="blinds(horizontal)">
                                      <p:cBhvr>
                                        <p:cTn id="7" dur="500"/>
                                        <p:tgtEl>
                                          <p:spTgt spid="584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4707">
                                            <p:txEl>
                                              <p:pRg st="1" end="1"/>
                                            </p:txEl>
                                          </p:spTgt>
                                        </p:tgtEl>
                                        <p:attrNameLst>
                                          <p:attrName>style.visibility</p:attrName>
                                        </p:attrNameLst>
                                      </p:cBhvr>
                                      <p:to>
                                        <p:strVal val="visible"/>
                                      </p:to>
                                    </p:set>
                                    <p:animEffect transition="in" filter="blinds(horizontal)">
                                      <p:cBhvr>
                                        <p:cTn id="12" dur="500"/>
                                        <p:tgtEl>
                                          <p:spTgt spid="5847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7" dur="500"/>
                                        <p:tgtEl>
                                          <p:spTgt spid="5847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22" dur="500"/>
                                        <p:tgtEl>
                                          <p:spTgt spid="5847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4707">
                                            <p:txEl>
                                              <p:pRg st="4" end="4"/>
                                            </p:txEl>
                                          </p:spTgt>
                                        </p:tgtEl>
                                        <p:attrNameLst>
                                          <p:attrName>style.visibility</p:attrName>
                                        </p:attrNameLst>
                                      </p:cBhvr>
                                      <p:to>
                                        <p:strVal val="visible"/>
                                      </p:to>
                                    </p:set>
                                    <p:animEffect transition="in" filter="blinds(horizontal)">
                                      <p:cBhvr>
                                        <p:cTn id="27" dur="500"/>
                                        <p:tgtEl>
                                          <p:spTgt spid="5847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32" dur="500"/>
                                        <p:tgtEl>
                                          <p:spTgt spid="58470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4707">
                                            <p:txEl>
                                              <p:pRg st="6" end="6"/>
                                            </p:txEl>
                                          </p:spTgt>
                                        </p:tgtEl>
                                        <p:attrNameLst>
                                          <p:attrName>style.visibility</p:attrName>
                                        </p:attrNameLst>
                                      </p:cBhvr>
                                      <p:to>
                                        <p:strVal val="visible"/>
                                      </p:to>
                                    </p:set>
                                    <p:animEffect transition="in" filter="blinds(horizontal)">
                                      <p:cBhvr>
                                        <p:cTn id="37" dur="500"/>
                                        <p:tgtEl>
                                          <p:spTgt spid="58470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4707">
                                            <p:txEl>
                                              <p:pRg st="7" end="7"/>
                                            </p:txEl>
                                          </p:spTgt>
                                        </p:tgtEl>
                                        <p:attrNameLst>
                                          <p:attrName>style.visibility</p:attrName>
                                        </p:attrNameLst>
                                      </p:cBhvr>
                                      <p:to>
                                        <p:strVal val="visible"/>
                                      </p:to>
                                    </p:set>
                                    <p:animEffect transition="in" filter="blinds(horizontal)">
                                      <p:cBhvr>
                                        <p:cTn id="42" dur="500"/>
                                        <p:tgtEl>
                                          <p:spTgt spid="58470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4707">
                                            <p:txEl>
                                              <p:pRg st="8" end="8"/>
                                            </p:txEl>
                                          </p:spTgt>
                                        </p:tgtEl>
                                        <p:attrNameLst>
                                          <p:attrName>style.visibility</p:attrName>
                                        </p:attrNameLst>
                                      </p:cBhvr>
                                      <p:to>
                                        <p:strVal val="visible"/>
                                      </p:to>
                                    </p:set>
                                    <p:animEffect transition="in" filter="blinds(horizontal)">
                                      <p:cBhvr>
                                        <p:cTn id="47" dur="500"/>
                                        <p:tgtEl>
                                          <p:spTgt spid="584707">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84707">
                                            <p:txEl>
                                              <p:pRg st="9" end="9"/>
                                            </p:txEl>
                                          </p:spTgt>
                                        </p:tgtEl>
                                        <p:attrNameLst>
                                          <p:attrName>style.visibility</p:attrName>
                                        </p:attrNameLst>
                                      </p:cBhvr>
                                      <p:to>
                                        <p:strVal val="visible"/>
                                      </p:to>
                                    </p:set>
                                    <p:animEffect transition="in" filter="blinds(horizontal)">
                                      <p:cBhvr>
                                        <p:cTn id="52" dur="500"/>
                                        <p:tgtEl>
                                          <p:spTgt spid="584707">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84707">
                                            <p:txEl>
                                              <p:pRg st="10" end="10"/>
                                            </p:txEl>
                                          </p:spTgt>
                                        </p:tgtEl>
                                        <p:attrNameLst>
                                          <p:attrName>style.visibility</p:attrName>
                                        </p:attrNameLst>
                                      </p:cBhvr>
                                      <p:to>
                                        <p:strVal val="visible"/>
                                      </p:to>
                                    </p:set>
                                    <p:animEffect transition="in" filter="blinds(horizontal)">
                                      <p:cBhvr>
                                        <p:cTn id="57" dur="500"/>
                                        <p:tgtEl>
                                          <p:spTgt spid="58470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7" name="Rectangle 3"/>
          <p:cNvSpPr>
            <a:spLocks noGrp="1" noChangeArrowheads="1"/>
          </p:cNvSpPr>
          <p:nvPr>
            <p:ph type="body" idx="1"/>
          </p:nvPr>
        </p:nvSpPr>
        <p:spPr>
          <a:xfrm>
            <a:off x="136525" y="727075"/>
            <a:ext cx="8839200" cy="6206827"/>
          </a:xfrm>
          <a:noFill/>
        </p:spPr>
        <p:txBody>
          <a:bodyPr/>
          <a:lstStyle/>
          <a:p>
            <a:pPr>
              <a:lnSpc>
                <a:spcPts val="2700"/>
              </a:lnSpc>
              <a:spcBef>
                <a:spcPts val="1200"/>
              </a:spcBef>
            </a:pPr>
            <a:r>
              <a:rPr lang="zh-CN" altLang="en-US" dirty="0" smtClean="0">
                <a:latin typeface="微软雅黑" panose="020B0503020204020204" pitchFamily="34" charset="-122"/>
                <a:ea typeface="微软雅黑" panose="020B0503020204020204" pitchFamily="34" charset="-122"/>
              </a:rPr>
              <a:t>按处理单元的位置及其互连方式划分</a:t>
            </a:r>
            <a:endParaRPr lang="zh-CN" altLang="zh-CN" dirty="0" smtClean="0">
              <a:solidFill>
                <a:schemeClr val="accent1"/>
              </a:solidFill>
              <a:latin typeface="微软雅黑" panose="020B0503020204020204" pitchFamily="34" charset="-122"/>
              <a:ea typeface="微软雅黑" panose="020B0503020204020204" pitchFamily="34" charset="-122"/>
            </a:endParaRPr>
          </a:p>
          <a:p>
            <a:pPr lvl="1">
              <a:lnSpc>
                <a:spcPts val="27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多核</a:t>
            </a:r>
            <a:r>
              <a:rPr lang="zh-CN" altLang="en-US" dirty="0" smtClean="0">
                <a:latin typeface="微软雅黑" panose="020B0503020204020204" pitchFamily="34" charset="-122"/>
                <a:ea typeface="微软雅黑" panose="020B0503020204020204" pitchFamily="34" charset="-122"/>
              </a:rPr>
              <a:t>：一个</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芯片中含多个（</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8</a:t>
            </a:r>
            <a:r>
              <a:rPr lang="zh-CN" altLang="en-US" dirty="0" smtClean="0">
                <a:latin typeface="微软雅黑" panose="020B0503020204020204" pitchFamily="34" charset="-122"/>
                <a:ea typeface="微软雅黑" panose="020B0503020204020204" pitchFamily="34" charset="-122"/>
              </a:rPr>
              <a:t>等）核，共享</a:t>
            </a:r>
            <a:r>
              <a:rPr lang="en-US" altLang="zh-CN" dirty="0" smtClean="0">
                <a:latin typeface="微软雅黑" panose="020B0503020204020204" pitchFamily="34" charset="-122"/>
                <a:ea typeface="微软雅黑" panose="020B0503020204020204" pitchFamily="34" charset="-122"/>
              </a:rPr>
              <a:t>LLC</a:t>
            </a:r>
            <a:r>
              <a:rPr lang="zh-CN" altLang="en-US" dirty="0" smtClean="0">
                <a:latin typeface="微软雅黑" panose="020B0503020204020204" pitchFamily="34" charset="-122"/>
                <a:ea typeface="微软雅黑" panose="020B0503020204020204" pitchFamily="34" charset="-122"/>
              </a:rPr>
              <a:t>和主存</a:t>
            </a:r>
            <a:endParaRPr lang="en-US" altLang="zh-CN" dirty="0" smtClean="0">
              <a:latin typeface="微软雅黑" panose="020B0503020204020204" pitchFamily="34" charset="-122"/>
              <a:ea typeface="微软雅黑" panose="020B0503020204020204" pitchFamily="34" charset="-122"/>
            </a:endParaRPr>
          </a:p>
          <a:p>
            <a:pPr lvl="1">
              <a:lnSpc>
                <a:spcPts val="27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对称多处理器（</a:t>
            </a:r>
            <a:r>
              <a:rPr lang="en-US" altLang="zh-CN" dirty="0" smtClean="0">
                <a:solidFill>
                  <a:srgbClr val="146C18"/>
                </a:solidFill>
                <a:latin typeface="微软雅黑" panose="020B0503020204020204" pitchFamily="34" charset="-122"/>
                <a:ea typeface="微软雅黑" panose="020B0503020204020204" pitchFamily="34" charset="-122"/>
              </a:rPr>
              <a:t>Symmetric </a:t>
            </a:r>
            <a:r>
              <a:rPr lang="en-US" altLang="zh-CN" dirty="0" err="1" smtClean="0">
                <a:solidFill>
                  <a:srgbClr val="146C18"/>
                </a:solidFill>
                <a:latin typeface="微软雅黑" panose="020B0503020204020204" pitchFamily="34" charset="-122"/>
                <a:ea typeface="微软雅黑" panose="020B0503020204020204" pitchFamily="34" charset="-122"/>
              </a:rPr>
              <a:t>MultiProcessor</a:t>
            </a:r>
            <a:r>
              <a:rPr lang="en-US" altLang="zh-CN" dirty="0" smtClean="0">
                <a:solidFill>
                  <a:srgbClr val="146C18"/>
                </a:solidFill>
                <a:latin typeface="微软雅黑" panose="020B0503020204020204" pitchFamily="34" charset="-122"/>
                <a:ea typeface="微软雅黑" panose="020B0503020204020204" pitchFamily="34" charset="-122"/>
              </a:rPr>
              <a:t>, SMP</a:t>
            </a:r>
            <a:r>
              <a:rPr lang="zh-CN" altLang="en-US" dirty="0" smtClean="0">
                <a:solidFill>
                  <a:srgbClr val="146C18"/>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：相同类型</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通过总线互连，并等同地共享所有存储资源。即多个</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对称工作。</a:t>
            </a:r>
            <a:endParaRPr lang="en-US" altLang="zh-CN" dirty="0">
              <a:latin typeface="微软雅黑" panose="020B0503020204020204" pitchFamily="34" charset="-122"/>
              <a:ea typeface="微软雅黑" panose="020B0503020204020204" pitchFamily="34" charset="-122"/>
            </a:endParaRPr>
          </a:p>
          <a:p>
            <a:pPr lvl="2">
              <a:lnSpc>
                <a:spcPts val="2700"/>
              </a:lnSpc>
              <a:spcBef>
                <a:spcPts val="600"/>
              </a:spcBef>
            </a:pPr>
            <a:r>
              <a:rPr lang="en-US" altLang="zh-CN" dirty="0" smtClean="0">
                <a:latin typeface="微软雅黑" panose="020B0503020204020204" pitchFamily="34" charset="-122"/>
                <a:ea typeface="微软雅黑" panose="020B0503020204020204" pitchFamily="34" charset="-122"/>
              </a:rPr>
              <a:t>SMP</a:t>
            </a:r>
            <a:r>
              <a:rPr lang="zh-CN" altLang="en-US" dirty="0" smtClean="0">
                <a:latin typeface="微软雅黑" panose="020B0503020204020204" pitchFamily="34" charset="-122"/>
                <a:ea typeface="微软雅黑" panose="020B0503020204020204" pitchFamily="34" charset="-122"/>
              </a:rPr>
              <a:t>就是一种</a:t>
            </a:r>
            <a:r>
              <a:rPr lang="en-US" altLang="zh-CN" dirty="0" smtClean="0">
                <a:latin typeface="微软雅黑" panose="020B0503020204020204" pitchFamily="34" charset="-122"/>
                <a:ea typeface="微软雅黑" panose="020B0503020204020204" pitchFamily="34" charset="-122"/>
              </a:rPr>
              <a:t>UMA</a:t>
            </a:r>
            <a:r>
              <a:rPr lang="zh-CN" altLang="en-US" dirty="0" smtClean="0">
                <a:latin typeface="微软雅黑" panose="020B0503020204020204" pitchFamily="34" charset="-122"/>
                <a:ea typeface="微软雅黑" panose="020B0503020204020204" pitchFamily="34" charset="-122"/>
              </a:rPr>
              <a:t>结构多处理器。一般服务器常采用</a:t>
            </a:r>
            <a:r>
              <a:rPr lang="en-US" altLang="zh-CN" dirty="0" smtClean="0">
                <a:latin typeface="微软雅黑" panose="020B0503020204020204" pitchFamily="34" charset="-122"/>
                <a:ea typeface="微软雅黑" panose="020B0503020204020204" pitchFamily="34" charset="-122"/>
              </a:rPr>
              <a:t>SMP</a:t>
            </a:r>
            <a:r>
              <a:rPr lang="zh-CN" altLang="en-US" dirty="0" smtClean="0">
                <a:latin typeface="微软雅黑" panose="020B0503020204020204" pitchFamily="34" charset="-122"/>
                <a:ea typeface="微软雅黑" panose="020B0503020204020204" pitchFamily="34" charset="-122"/>
              </a:rPr>
              <a:t>结构。</a:t>
            </a:r>
            <a:endParaRPr lang="en-US" altLang="zh-CN" dirty="0" smtClean="0">
              <a:latin typeface="微软雅黑" panose="020B0503020204020204" pitchFamily="34" charset="-122"/>
              <a:ea typeface="微软雅黑" panose="020B0503020204020204" pitchFamily="34" charset="-122"/>
            </a:endParaRPr>
          </a:p>
          <a:p>
            <a:pPr lvl="1">
              <a:lnSpc>
                <a:spcPts val="27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大规模并行处理机（</a:t>
            </a:r>
            <a:r>
              <a:rPr lang="en-US" altLang="zh-CN" dirty="0" smtClean="0">
                <a:solidFill>
                  <a:srgbClr val="146C18"/>
                </a:solidFill>
                <a:latin typeface="微软雅黑" panose="020B0503020204020204" pitchFamily="34" charset="-122"/>
                <a:ea typeface="微软雅黑" panose="020B0503020204020204" pitchFamily="34" charset="-122"/>
              </a:rPr>
              <a:t>MPP</a:t>
            </a:r>
            <a:r>
              <a:rPr lang="zh-CN" altLang="en-US" dirty="0" smtClean="0">
                <a:solidFill>
                  <a:srgbClr val="146C18"/>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：以</a:t>
            </a:r>
            <a:r>
              <a:rPr lang="zh-CN" altLang="en-US" dirty="0" smtClean="0">
                <a:solidFill>
                  <a:srgbClr val="FF0000"/>
                </a:solidFill>
                <a:latin typeface="微软雅黑" panose="020B0503020204020204" pitchFamily="34" charset="-122"/>
                <a:ea typeface="微软雅黑" panose="020B0503020204020204" pitchFamily="34" charset="-122"/>
              </a:rPr>
              <a:t>专用内联网络</a:t>
            </a:r>
            <a:r>
              <a:rPr lang="zh-CN" altLang="en-US" dirty="0" smtClean="0">
                <a:latin typeface="微软雅黑" panose="020B0503020204020204" pitchFamily="34" charset="-122"/>
                <a:ea typeface="微软雅黑" panose="020B0503020204020204" pitchFamily="34" charset="-122"/>
              </a:rPr>
              <a:t>连接数量众多处理单元而构成的并行计算系统。例如，可通过专用互连网络（如</a:t>
            </a:r>
            <a:r>
              <a:rPr lang="en-US" altLang="zh-CN" dirty="0" smtClean="0">
                <a:latin typeface="微软雅黑" panose="020B0503020204020204" pitchFamily="34" charset="-122"/>
                <a:ea typeface="微软雅黑" panose="020B0503020204020204" pitchFamily="34" charset="-122"/>
              </a:rPr>
              <a:t>Mesh</a:t>
            </a:r>
            <a:r>
              <a:rPr lang="zh-CN" altLang="en-US" dirty="0" smtClean="0">
                <a:latin typeface="微软雅黑" panose="020B0503020204020204" pitchFamily="34" charset="-122"/>
                <a:ea typeface="微软雅黑" panose="020B0503020204020204" pitchFamily="34" charset="-122"/>
              </a:rPr>
              <a:t>、交叉开关）将数量达几百甚至几千个的</a:t>
            </a:r>
            <a:r>
              <a:rPr lang="en-US" altLang="zh-CN" dirty="0" smtClean="0">
                <a:latin typeface="微软雅黑" panose="020B0503020204020204" pitchFamily="34" charset="-122"/>
                <a:ea typeface="微软雅黑" panose="020B0503020204020204" pitchFamily="34" charset="-122"/>
              </a:rPr>
              <a:t>SMP</a:t>
            </a:r>
            <a:r>
              <a:rPr lang="zh-CN" altLang="en-US" dirty="0" smtClean="0">
                <a:latin typeface="微软雅黑" panose="020B0503020204020204" pitchFamily="34" charset="-122"/>
                <a:ea typeface="微软雅黑" panose="020B0503020204020204" pitchFamily="34" charset="-122"/>
              </a:rPr>
              <a:t>服务器连接成</a:t>
            </a:r>
            <a:r>
              <a:rPr lang="en-US" altLang="zh-CN" dirty="0" smtClean="0">
                <a:latin typeface="微软雅黑" panose="020B0503020204020204" pitchFamily="34" charset="-122"/>
                <a:ea typeface="微软雅黑" panose="020B0503020204020204" pitchFamily="34" charset="-122"/>
              </a:rPr>
              <a:t>MPP</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SMP</a:t>
            </a:r>
            <a:r>
              <a:rPr lang="zh-CN" altLang="en-US" dirty="0" smtClean="0">
                <a:latin typeface="微软雅黑" panose="020B0503020204020204" pitchFamily="34" charset="-122"/>
                <a:ea typeface="微软雅黑" panose="020B0503020204020204" pitchFamily="34" charset="-122"/>
              </a:rPr>
              <a:t>服务器之间协同工作，以完成同一个任务。</a:t>
            </a:r>
            <a:endParaRPr lang="en-US" altLang="zh-CN" dirty="0" smtClean="0">
              <a:latin typeface="微软雅黑" panose="020B0503020204020204" pitchFamily="34" charset="-122"/>
              <a:ea typeface="微软雅黑" panose="020B0503020204020204" pitchFamily="34" charset="-122"/>
            </a:endParaRPr>
          </a:p>
          <a:p>
            <a:pPr lvl="1">
              <a:lnSpc>
                <a:spcPts val="27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集群（</a:t>
            </a:r>
            <a:r>
              <a:rPr lang="en-US" altLang="zh-CN" dirty="0" smtClean="0">
                <a:solidFill>
                  <a:srgbClr val="146C18"/>
                </a:solidFill>
                <a:latin typeface="微软雅黑" panose="020B0503020204020204" pitchFamily="34" charset="-122"/>
                <a:ea typeface="微软雅黑" panose="020B0503020204020204" pitchFamily="34" charset="-122"/>
              </a:rPr>
              <a:t>Cluster</a:t>
            </a:r>
            <a:r>
              <a:rPr lang="zh-CN" altLang="en-US" dirty="0" smtClean="0">
                <a:solidFill>
                  <a:srgbClr val="146C18"/>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：以</a:t>
            </a:r>
            <a:r>
              <a:rPr lang="zh-CN" altLang="en-US" dirty="0" smtClean="0">
                <a:solidFill>
                  <a:srgbClr val="FF0000"/>
                </a:solidFill>
                <a:latin typeface="微软雅黑" panose="020B0503020204020204" pitchFamily="34" charset="-122"/>
                <a:ea typeface="微软雅黑" panose="020B0503020204020204" pitchFamily="34" charset="-122"/>
              </a:rPr>
              <a:t>高速网卡</a:t>
            </a:r>
            <a:r>
              <a:rPr lang="zh-CN" altLang="en-US" dirty="0" smtClean="0">
                <a:latin typeface="微软雅黑" panose="020B0503020204020204" pitchFamily="34" charset="-122"/>
                <a:ea typeface="微软雅黑" panose="020B0503020204020204" pitchFamily="34" charset="-122"/>
              </a:rPr>
              <a:t>将若干</a:t>
            </a:r>
            <a:r>
              <a:rPr lang="en-US" altLang="zh-CN" dirty="0" smtClean="0">
                <a:latin typeface="微软雅黑" panose="020B0503020204020204" pitchFamily="34" charset="-122"/>
                <a:ea typeface="微软雅黑" panose="020B0503020204020204" pitchFamily="34" charset="-122"/>
              </a:rPr>
              <a:t>PC</a:t>
            </a:r>
            <a:r>
              <a:rPr lang="zh-CN" altLang="en-US" dirty="0" smtClean="0">
                <a:latin typeface="微软雅黑" panose="020B0503020204020204" pitchFamily="34" charset="-122"/>
                <a:ea typeface="微软雅黑" panose="020B0503020204020204" pitchFamily="34" charset="-122"/>
              </a:rPr>
              <a:t>或</a:t>
            </a:r>
            <a:r>
              <a:rPr lang="en-US" altLang="zh-CN" dirty="0" smtClean="0">
                <a:latin typeface="微软雅黑" panose="020B0503020204020204" pitchFamily="34" charset="-122"/>
                <a:ea typeface="微软雅黑" panose="020B0503020204020204" pitchFamily="34" charset="-122"/>
              </a:rPr>
              <a:t>SMP</a:t>
            </a:r>
            <a:r>
              <a:rPr lang="zh-CN" altLang="en-US" dirty="0" smtClean="0">
                <a:latin typeface="微软雅黑" panose="020B0503020204020204" pitchFamily="34" charset="-122"/>
                <a:ea typeface="微软雅黑" panose="020B0503020204020204" pitchFamily="34" charset="-122"/>
              </a:rPr>
              <a:t>服务器或工作站连接而成的并行计算系统，其中每个节点有各自的独立编址的内存和磁盘，属于紧耦合同构多计算机系统（消息传递机制）。</a:t>
            </a:r>
            <a:endParaRPr lang="en-US" altLang="zh-CN" dirty="0" smtClean="0">
              <a:latin typeface="微软雅黑" panose="020B0503020204020204" pitchFamily="34" charset="-122"/>
              <a:ea typeface="微软雅黑" panose="020B0503020204020204" pitchFamily="34" charset="-122"/>
            </a:endParaRPr>
          </a:p>
          <a:p>
            <a:pPr lvl="1">
              <a:lnSpc>
                <a:spcPts val="27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网格（</a:t>
            </a:r>
            <a:r>
              <a:rPr lang="en-US" altLang="zh-CN" dirty="0" smtClean="0">
                <a:solidFill>
                  <a:srgbClr val="146C18"/>
                </a:solidFill>
                <a:latin typeface="微软雅黑" panose="020B0503020204020204" pitchFamily="34" charset="-122"/>
                <a:ea typeface="微软雅黑" panose="020B0503020204020204" pitchFamily="34" charset="-122"/>
              </a:rPr>
              <a:t>Grid</a:t>
            </a:r>
            <a:r>
              <a:rPr lang="zh-CN" altLang="en-US" dirty="0" smtClean="0">
                <a:solidFill>
                  <a:srgbClr val="146C18"/>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：以</a:t>
            </a:r>
            <a:r>
              <a:rPr lang="zh-CN" altLang="en-US" dirty="0" smtClean="0">
                <a:solidFill>
                  <a:srgbClr val="FF0000"/>
                </a:solidFill>
                <a:latin typeface="微软雅黑" panose="020B0503020204020204" pitchFamily="34" charset="-122"/>
                <a:ea typeface="微软雅黑" panose="020B0503020204020204" pitchFamily="34" charset="-122"/>
              </a:rPr>
              <a:t>因特网等广域网</a:t>
            </a:r>
            <a:r>
              <a:rPr lang="zh-CN" altLang="en-US" dirty="0" smtClean="0">
                <a:latin typeface="微软雅黑" panose="020B0503020204020204" pitchFamily="34" charset="-122"/>
                <a:ea typeface="微软雅黑" panose="020B0503020204020204" pitchFamily="34" charset="-122"/>
              </a:rPr>
              <a:t>将远距离分布的一组异构计算机系统连接而成的分布式并行处理系统，属于松耦合异构多计算机系统。</a:t>
            </a:r>
            <a:endParaRPr lang="en-US" altLang="zh-CN" dirty="0" smtClean="0">
              <a:latin typeface="微软雅黑" panose="020B0503020204020204" pitchFamily="34" charset="-122"/>
              <a:ea typeface="微软雅黑" panose="020B0503020204020204" pitchFamily="34" charset="-122"/>
            </a:endParaRPr>
          </a:p>
          <a:p>
            <a:pPr lvl="1">
              <a:lnSpc>
                <a:spcPts val="2700"/>
              </a:lnSpc>
              <a:spcBef>
                <a:spcPts val="1200"/>
              </a:spcBef>
            </a:pPr>
            <a:r>
              <a:rPr lang="zh-CN" altLang="en-US" dirty="0" smtClean="0">
                <a:solidFill>
                  <a:srgbClr val="146C18"/>
                </a:solidFill>
                <a:latin typeface="微软雅黑" panose="020B0503020204020204" pitchFamily="34" charset="-122"/>
                <a:ea typeface="微软雅黑" panose="020B0503020204020204" pitchFamily="34" charset="-122"/>
              </a:rPr>
              <a:t>众核</a:t>
            </a:r>
            <a:r>
              <a:rPr lang="zh-CN" altLang="en-US" dirty="0" smtClean="0">
                <a:latin typeface="微软雅黑" panose="020B0503020204020204" pitchFamily="34" charset="-122"/>
                <a:ea typeface="微软雅黑" panose="020B0503020204020204" pitchFamily="34" charset="-122"/>
              </a:rPr>
              <a:t>：一个</a:t>
            </a:r>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芯片中含几百个简单核，实现众多并行线程同时执行。</a:t>
            </a:r>
            <a:endParaRPr lang="en-US" altLang="zh-CN" dirty="0" smtClean="0">
              <a:latin typeface="微软雅黑" panose="020B0503020204020204" pitchFamily="34" charset="-122"/>
              <a:ea typeface="微软雅黑" panose="020B0503020204020204" pitchFamily="34" charset="-122"/>
            </a:endParaRPr>
          </a:p>
          <a:p>
            <a:pPr lvl="1">
              <a:lnSpc>
                <a:spcPts val="2700"/>
              </a:lnSpc>
              <a:spcBef>
                <a:spcPct val="0"/>
              </a:spcBef>
            </a:pPr>
            <a:r>
              <a:rPr lang="en-US" altLang="zh-CN" dirty="0" smtClean="0">
                <a:solidFill>
                  <a:srgbClr val="146C18"/>
                </a:solidFill>
                <a:latin typeface="微软雅黑" panose="020B0503020204020204" pitchFamily="34" charset="-122"/>
                <a:ea typeface="微软雅黑" panose="020B0503020204020204" pitchFamily="34" charset="-122"/>
              </a:rPr>
              <a:t>APU</a:t>
            </a:r>
            <a:r>
              <a:rPr lang="zh-CN" altLang="en-US" dirty="0" smtClean="0">
                <a:latin typeface="微软雅黑" panose="020B0503020204020204" pitchFamily="34" charset="-122"/>
                <a:ea typeface="微软雅黑" panose="020B0503020204020204" pitchFamily="34" charset="-122"/>
              </a:rPr>
              <a:t>：</a:t>
            </a:r>
            <a:r>
              <a:rPr lang="en-US" altLang="zh-CN" dirty="0" smtClean="0">
                <a:solidFill>
                  <a:schemeClr val="accent2"/>
                </a:solidFill>
                <a:latin typeface="微软雅黑" panose="020B0503020204020204" pitchFamily="34" charset="-122"/>
                <a:ea typeface="微软雅黑" panose="020B0503020204020204" pitchFamily="34" charset="-122"/>
              </a:rPr>
              <a:t>CPU+GPU</a:t>
            </a:r>
            <a:r>
              <a:rPr lang="zh-CN" altLang="en-US" dirty="0" smtClean="0">
                <a:solidFill>
                  <a:schemeClr val="accent2"/>
                </a:solidFill>
                <a:latin typeface="微软雅黑" panose="020B0503020204020204" pitchFamily="34" charset="-122"/>
                <a:ea typeface="微软雅黑" panose="020B0503020204020204" pitchFamily="34" charset="-122"/>
              </a:rPr>
              <a:t>融合</a:t>
            </a:r>
            <a:endParaRPr lang="zh-CN" altLang="zh-CN" dirty="0" smtClean="0">
              <a:solidFill>
                <a:schemeClr val="accent2"/>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9871BA4-B84B-449F-832F-C27D89B68E4A}"/>
              </a:ext>
            </a:extLst>
          </p:cNvPr>
          <p:cNvSpPr/>
          <p:nvPr/>
        </p:nvSpPr>
        <p:spPr bwMode="auto">
          <a:xfrm>
            <a:off x="344487" y="1162085"/>
            <a:ext cx="8615363" cy="1166178"/>
          </a:xfrm>
          <a:prstGeom prst="rect">
            <a:avLst/>
          </a:prstGeom>
          <a:solidFill>
            <a:schemeClr val="accent5">
              <a:lumMod val="75000"/>
              <a:alpha val="12000"/>
            </a:schemeClr>
          </a:solidFill>
          <a:ln w="12700" cap="flat" cmpd="sng" algn="ctr">
            <a:solidFill>
              <a:schemeClr val="tx1"/>
            </a:solidFill>
            <a:prstDash val="solid"/>
            <a:round/>
            <a:headEnd type="none" w="med" len="med"/>
            <a:tailEnd type="none" w="med" len="med"/>
          </a:ln>
          <a:effec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defRPr/>
            </a:pPr>
            <a:endParaRPr lang="zh-CN" altLang="en-US">
              <a:ea typeface="宋体" panose="02010600030101010101" pitchFamily="2" charset="-122"/>
            </a:endParaRPr>
          </a:p>
        </p:txBody>
      </p:sp>
      <p:sp>
        <p:nvSpPr>
          <p:cNvPr id="5" name="矩形 4"/>
          <p:cNvSpPr>
            <a:spLocks noChangeArrowheads="1"/>
          </p:cNvSpPr>
          <p:nvPr/>
        </p:nvSpPr>
        <p:spPr bwMode="auto">
          <a:xfrm>
            <a:off x="344488" y="4054475"/>
            <a:ext cx="8631237" cy="1966913"/>
          </a:xfrm>
          <a:prstGeom prst="rect">
            <a:avLst/>
          </a:prstGeom>
          <a:solidFill>
            <a:srgbClr val="00CCFF">
              <a:alpha val="21176"/>
            </a:srgbClr>
          </a:solidFill>
          <a:ln w="12700" algn="ctr">
            <a:solidFill>
              <a:schemeClr val="tx1"/>
            </a:solidFill>
            <a:round/>
            <a:headEnd/>
            <a:tailEnd/>
          </a:ln>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 name="文本框 2"/>
          <p:cNvSpPr txBox="1">
            <a:spLocks noChangeArrowheads="1"/>
          </p:cNvSpPr>
          <p:nvPr/>
        </p:nvSpPr>
        <p:spPr bwMode="auto">
          <a:xfrm>
            <a:off x="7442200" y="1147763"/>
            <a:ext cx="1517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2000">
                <a:solidFill>
                  <a:srgbClr val="990000"/>
                </a:solidFill>
                <a:latin typeface="微软雅黑" panose="020B0503020204020204" pitchFamily="34" charset="-122"/>
                <a:ea typeface="微软雅黑" panose="020B0503020204020204" pitchFamily="34" charset="-122"/>
              </a:rPr>
              <a:t>属多处理器</a:t>
            </a:r>
          </a:p>
        </p:txBody>
      </p:sp>
      <p:sp>
        <p:nvSpPr>
          <p:cNvPr id="7" name="文本框 6"/>
          <p:cNvSpPr txBox="1">
            <a:spLocks noChangeArrowheads="1"/>
          </p:cNvSpPr>
          <p:nvPr/>
        </p:nvSpPr>
        <p:spPr bwMode="auto">
          <a:xfrm>
            <a:off x="7442200" y="5602288"/>
            <a:ext cx="1641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2000">
                <a:solidFill>
                  <a:srgbClr val="990000"/>
                </a:solidFill>
                <a:latin typeface="微软雅黑" panose="020B0503020204020204" pitchFamily="34" charset="-122"/>
                <a:ea typeface="微软雅黑" panose="020B0503020204020204" pitchFamily="34" charset="-122"/>
              </a:rPr>
              <a:t>属多计算机</a:t>
            </a:r>
          </a:p>
        </p:txBody>
      </p:sp>
      <p:sp>
        <p:nvSpPr>
          <p:cNvPr id="8" name="文本框 7"/>
          <p:cNvSpPr txBox="1">
            <a:spLocks noChangeArrowheads="1"/>
          </p:cNvSpPr>
          <p:nvPr/>
        </p:nvSpPr>
        <p:spPr bwMode="auto">
          <a:xfrm>
            <a:off x="5651500" y="614363"/>
            <a:ext cx="3240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2000" dirty="0">
                <a:solidFill>
                  <a:srgbClr val="C00000"/>
                </a:solidFill>
                <a:latin typeface="微软雅黑" panose="020B0503020204020204" pitchFamily="34" charset="-122"/>
                <a:ea typeface="微软雅黑" panose="020B0503020204020204" pitchFamily="34" charset="-122"/>
              </a:rPr>
              <a:t>下面先介绍多处理器系统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4707">
                                            <p:txEl>
                                              <p:pRg st="0" end="0"/>
                                            </p:txEl>
                                          </p:spTgt>
                                        </p:tgtEl>
                                        <p:attrNameLst>
                                          <p:attrName>style.visibility</p:attrName>
                                        </p:attrNameLst>
                                      </p:cBhvr>
                                      <p:to>
                                        <p:strVal val="visible"/>
                                      </p:to>
                                    </p:set>
                                    <p:animEffect transition="in" filter="blinds(horizontal)">
                                      <p:cBhvr>
                                        <p:cTn id="7" dur="500"/>
                                        <p:tgtEl>
                                          <p:spTgt spid="584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4707">
                                            <p:txEl>
                                              <p:pRg st="1" end="1"/>
                                            </p:txEl>
                                          </p:spTgt>
                                        </p:tgtEl>
                                        <p:attrNameLst>
                                          <p:attrName>style.visibility</p:attrName>
                                        </p:attrNameLst>
                                      </p:cBhvr>
                                      <p:to>
                                        <p:strVal val="visible"/>
                                      </p:to>
                                    </p:set>
                                    <p:animEffect transition="in" filter="blinds(horizontal)">
                                      <p:cBhvr>
                                        <p:cTn id="12" dur="500"/>
                                        <p:tgtEl>
                                          <p:spTgt spid="5847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7" dur="500"/>
                                        <p:tgtEl>
                                          <p:spTgt spid="5847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22" dur="500"/>
                                        <p:tgtEl>
                                          <p:spTgt spid="5847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4707">
                                            <p:txEl>
                                              <p:pRg st="4" end="4"/>
                                            </p:txEl>
                                          </p:spTgt>
                                        </p:tgtEl>
                                        <p:attrNameLst>
                                          <p:attrName>style.visibility</p:attrName>
                                        </p:attrNameLst>
                                      </p:cBhvr>
                                      <p:to>
                                        <p:strVal val="visible"/>
                                      </p:to>
                                    </p:set>
                                    <p:animEffect transition="in" filter="blinds(horizontal)">
                                      <p:cBhvr>
                                        <p:cTn id="27" dur="500"/>
                                        <p:tgtEl>
                                          <p:spTgt spid="5847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32" dur="500"/>
                                        <p:tgtEl>
                                          <p:spTgt spid="58470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4707">
                                            <p:txEl>
                                              <p:pRg st="6" end="6"/>
                                            </p:txEl>
                                          </p:spTgt>
                                        </p:tgtEl>
                                        <p:attrNameLst>
                                          <p:attrName>style.visibility</p:attrName>
                                        </p:attrNameLst>
                                      </p:cBhvr>
                                      <p:to>
                                        <p:strVal val="visible"/>
                                      </p:to>
                                    </p:set>
                                    <p:animEffect transition="in" filter="blinds(horizontal)">
                                      <p:cBhvr>
                                        <p:cTn id="37" dur="500"/>
                                        <p:tgtEl>
                                          <p:spTgt spid="58470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4707">
                                            <p:txEl>
                                              <p:pRg st="7" end="7"/>
                                            </p:txEl>
                                          </p:spTgt>
                                        </p:tgtEl>
                                        <p:attrNameLst>
                                          <p:attrName>style.visibility</p:attrName>
                                        </p:attrNameLst>
                                      </p:cBhvr>
                                      <p:to>
                                        <p:strVal val="visible"/>
                                      </p:to>
                                    </p:set>
                                    <p:animEffect transition="in" filter="blinds(horizontal)">
                                      <p:cBhvr>
                                        <p:cTn id="42" dur="500"/>
                                        <p:tgtEl>
                                          <p:spTgt spid="58470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4707">
                                            <p:txEl>
                                              <p:pRg st="8" end="8"/>
                                            </p:txEl>
                                          </p:spTgt>
                                        </p:tgtEl>
                                        <p:attrNameLst>
                                          <p:attrName>style.visibility</p:attrName>
                                        </p:attrNameLst>
                                      </p:cBhvr>
                                      <p:to>
                                        <p:strVal val="visible"/>
                                      </p:to>
                                    </p:set>
                                    <p:animEffect transition="in" filter="blinds(horizontal)">
                                      <p:cBhvr>
                                        <p:cTn id="47" dur="500"/>
                                        <p:tgtEl>
                                          <p:spTgt spid="584707">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randombar(horizontal)">
                                      <p:cBhvr>
                                        <p:cTn id="52" dur="500"/>
                                        <p:tgtEl>
                                          <p:spTgt spid="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randombar(horizontal)">
                                      <p:cBhvr>
                                        <p:cTn id="57" dur="500"/>
                                        <p:tgtEl>
                                          <p:spTgt spid="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randombar(horizontal)">
                                      <p:cBhvr>
                                        <p:cTn id="62" dur="500"/>
                                        <p:tgtEl>
                                          <p:spTgt spid="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randombar(horizontal)">
                                      <p:cBhvr>
                                        <p:cTn id="67" dur="500"/>
                                        <p:tgtEl>
                                          <p:spTgt spid="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randombar(horizontal)">
                                      <p:cBhvr>
                                        <p:cTn id="7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93261" y="1703412"/>
            <a:ext cx="5328928" cy="2562753"/>
          </a:xfrm>
        </p:spPr>
        <p:txBody>
          <a:bodyPr/>
          <a:lstStyle/>
          <a:p>
            <a:r>
              <a:rPr lang="en-US" altLang="zh-CN" sz="2400" dirty="0" smtClean="0">
                <a:latin typeface="微软雅黑" panose="020B0503020204020204" pitchFamily="34" charset="-122"/>
                <a:ea typeface="微软雅黑" panose="020B0503020204020204" pitchFamily="34" charset="-122"/>
              </a:rPr>
              <a:t>UMA</a:t>
            </a:r>
            <a:r>
              <a:rPr lang="zh-CN" altLang="en-US" sz="2400" dirty="0" smtClean="0">
                <a:latin typeface="微软雅黑" panose="020B0503020204020204" pitchFamily="34" charset="-122"/>
                <a:ea typeface="微软雅黑" panose="020B0503020204020204" pitchFamily="34" charset="-122"/>
              </a:rPr>
              <a:t>多处理器结构</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NUMA</a:t>
            </a:r>
            <a:r>
              <a:rPr lang="zh-CN" altLang="en-US" sz="2400" dirty="0" smtClean="0">
                <a:latin typeface="微软雅黑" panose="020B0503020204020204" pitchFamily="34" charset="-122"/>
                <a:ea typeface="微软雅黑" panose="020B0503020204020204" pitchFamily="34" charset="-122"/>
              </a:rPr>
              <a:t>多处理器结构</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多处理器系统中的互连网络结构</a:t>
            </a:r>
            <a:endParaRPr lang="en-US" altLang="zh-CN" sz="2400" dirty="0" smtClean="0">
              <a:latin typeface="微软雅黑" panose="020B0503020204020204" pitchFamily="34" charset="-122"/>
              <a:ea typeface="微软雅黑" panose="020B0503020204020204" pitchFamily="34" charset="-122"/>
            </a:endParaRPr>
          </a:p>
          <a:p>
            <a:endParaRPr lang="zh-CN" altLang="zh-CN" sz="2400" dirty="0" smtClean="0">
              <a:latin typeface="微软雅黑" panose="020B0503020204020204" pitchFamily="34" charset="-122"/>
              <a:ea typeface="微软雅黑" panose="020B0503020204020204" pitchFamily="34" charset="-122"/>
            </a:endParaRPr>
          </a:p>
          <a:p>
            <a:endParaRPr lang="zh-CN" altLang="en-US" sz="2400" dirty="0"/>
          </a:p>
        </p:txBody>
      </p:sp>
      <p:sp>
        <p:nvSpPr>
          <p:cNvPr id="3" name="标题 2"/>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sym typeface="Wingdings" panose="05000000000000000000" pitchFamily="2" charset="2"/>
              </a:rPr>
              <a:t>9.2  </a:t>
            </a:r>
            <a:r>
              <a:rPr lang="zh-CN" altLang="en-US" dirty="0" smtClean="0">
                <a:latin typeface="微软雅黑" panose="020B0503020204020204" pitchFamily="34" charset="-122"/>
                <a:ea typeface="微软雅黑" panose="020B0503020204020204" pitchFamily="34" charset="-122"/>
                <a:sym typeface="Wingdings" panose="05000000000000000000" pitchFamily="2" charset="2"/>
              </a:rPr>
              <a:t>多处理器</a:t>
            </a:r>
            <a:r>
              <a:rPr lang="zh-CN" altLang="en-US" dirty="0">
                <a:latin typeface="微软雅黑" panose="020B0503020204020204" pitchFamily="34" charset="-122"/>
                <a:ea typeface="微软雅黑" panose="020B0503020204020204" pitchFamily="34" charset="-122"/>
                <a:sym typeface="Wingdings" panose="05000000000000000000" pitchFamily="2" charset="2"/>
              </a:rPr>
              <a:t>系统</a:t>
            </a:r>
            <a:endParaRPr lang="zh-CN" altLang="en-US" dirty="0">
              <a:latin typeface="微软雅黑" panose="020B0503020204020204" pitchFamily="34" charset="-122"/>
              <a:ea typeface="微软雅黑" panose="020B0503020204020204" pitchFamily="34" charset="-122"/>
            </a:endParaRPr>
          </a:p>
        </p:txBody>
      </p:sp>
      <p:sp>
        <p:nvSpPr>
          <p:cNvPr id="4" name="Text Box 4"/>
          <p:cNvSpPr txBox="1">
            <a:spLocks noChangeArrowheads="1"/>
          </p:cNvSpPr>
          <p:nvPr/>
        </p:nvSpPr>
        <p:spPr bwMode="auto">
          <a:xfrm>
            <a:off x="2244309" y="930775"/>
            <a:ext cx="34666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800" dirty="0">
                <a:solidFill>
                  <a:schemeClr val="accent1"/>
                </a:solidFill>
                <a:ea typeface="宋体" panose="02010600030101010101" pitchFamily="2" charset="-122"/>
              </a:rPr>
              <a:t>主    要    内    容</a:t>
            </a:r>
          </a:p>
        </p:txBody>
      </p:sp>
    </p:spTree>
    <p:extLst>
      <p:ext uri="{BB962C8B-B14F-4D97-AF65-F5344CB8AC3E}">
        <p14:creationId xmlns:p14="http://schemas.microsoft.com/office/powerpoint/2010/main" val="27594907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a:spLocks noChangeArrowheads="1"/>
          </p:cNvSpPr>
          <p:nvPr/>
        </p:nvSpPr>
        <p:spPr bwMode="auto">
          <a:xfrm>
            <a:off x="281007" y="6026108"/>
            <a:ext cx="8539163" cy="615553"/>
          </a:xfrm>
          <a:prstGeom prst="rect">
            <a:avLst/>
          </a:prstGeom>
          <a:noFill/>
          <a:ln>
            <a:noFill/>
          </a:ln>
          <a:extLst/>
        </p:spPr>
        <p:txBody>
          <a:bodyPr lIns="0" tIns="0" rIns="0" bIns="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ts val="1800"/>
              </a:spcBef>
            </a:pPr>
            <a:r>
              <a:rPr lang="zh-CN" altLang="en-US" sz="2000" dirty="0">
                <a:solidFill>
                  <a:srgbClr val="FF0000"/>
                </a:solidFill>
                <a:latin typeface="微软雅黑" panose="020B0503020204020204" pitchFamily="34" charset="-122"/>
                <a:ea typeface="微软雅黑" panose="020B0503020204020204" pitchFamily="34" charset="-122"/>
              </a:rPr>
              <a:t>缺点：总线繁忙，所连接模块数受限</a:t>
            </a:r>
            <a:r>
              <a:rPr lang="zh-CN" altLang="en-US" sz="2000" dirty="0" smtClean="0">
                <a:solidFill>
                  <a:srgbClr val="FF0000"/>
                </a:solidFill>
                <a:latin typeface="微软雅黑" panose="020B0503020204020204" pitchFamily="34" charset="-122"/>
                <a:ea typeface="微软雅黑" panose="020B0503020204020204" pitchFamily="34" charset="-122"/>
              </a:rPr>
              <a:t>，</a:t>
            </a:r>
            <a:r>
              <a:rPr lang="zh-CN" altLang="en-US" sz="2000" dirty="0" smtClean="0">
                <a:solidFill>
                  <a:srgbClr val="000000"/>
                </a:solidFill>
                <a:latin typeface="微软雅黑" panose="020B0503020204020204" pitchFamily="34" charset="-122"/>
                <a:ea typeface="微软雅黑" panose="020B0503020204020204" pitchFamily="34" charset="-122"/>
              </a:rPr>
              <a:t>解决的办法可以采用</a:t>
            </a:r>
            <a:r>
              <a:rPr lang="zh-CN" altLang="en-US" sz="2000" dirty="0" smtClean="0">
                <a:solidFill>
                  <a:srgbClr val="146C18"/>
                </a:solidFill>
                <a:latin typeface="微软雅黑" panose="020B0503020204020204" pitchFamily="34" charset="-122"/>
                <a:ea typeface="微软雅黑" panose="020B0503020204020204" pitchFamily="34" charset="-122"/>
              </a:rPr>
              <a:t>基于</a:t>
            </a:r>
            <a:r>
              <a:rPr lang="zh-CN" altLang="en-US" sz="2000" dirty="0">
                <a:solidFill>
                  <a:srgbClr val="146C18"/>
                </a:solidFill>
                <a:latin typeface="微软雅黑" panose="020B0503020204020204" pitchFamily="34" charset="-122"/>
                <a:ea typeface="微软雅黑" panose="020B0503020204020204" pitchFamily="34" charset="-122"/>
              </a:rPr>
              <a:t>交叉开关网络的</a:t>
            </a:r>
            <a:r>
              <a:rPr lang="en-US" altLang="zh-CN" sz="2000" dirty="0">
                <a:solidFill>
                  <a:srgbClr val="146C18"/>
                </a:solidFill>
                <a:latin typeface="微软雅黑" panose="020B0503020204020204" pitchFamily="34" charset="-122"/>
                <a:ea typeface="微软雅黑" panose="020B0503020204020204" pitchFamily="34" charset="-122"/>
              </a:rPr>
              <a:t>UMA</a:t>
            </a:r>
            <a:r>
              <a:rPr lang="zh-CN" altLang="en-US" sz="2000" dirty="0" smtClean="0">
                <a:solidFill>
                  <a:srgbClr val="146C18"/>
                </a:solidFill>
                <a:latin typeface="微软雅黑" panose="020B0503020204020204" pitchFamily="34" charset="-122"/>
                <a:ea typeface="微软雅黑" panose="020B0503020204020204" pitchFamily="34" charset="-122"/>
              </a:rPr>
              <a:t>系统。</a:t>
            </a:r>
            <a:endParaRPr lang="zh-CN" altLang="en-US" sz="2000" dirty="0">
              <a:solidFill>
                <a:srgbClr val="990000"/>
              </a:solidFill>
              <a:latin typeface="微软雅黑" panose="020B0503020204020204" pitchFamily="34" charset="-122"/>
              <a:ea typeface="微软雅黑" panose="020B0503020204020204" pitchFamily="34" charset="-122"/>
            </a:endParaRPr>
          </a:p>
        </p:txBody>
      </p:sp>
      <p:sp>
        <p:nvSpPr>
          <p:cNvPr id="584707" name="Rectangle 3"/>
          <p:cNvSpPr>
            <a:spLocks noGrp="1" noChangeArrowheads="1"/>
          </p:cNvSpPr>
          <p:nvPr>
            <p:ph type="body" idx="1"/>
          </p:nvPr>
        </p:nvSpPr>
        <p:spPr>
          <a:xfrm>
            <a:off x="119856" y="193675"/>
            <a:ext cx="3922755" cy="3328283"/>
          </a:xfrm>
          <a:noFill/>
        </p:spPr>
        <p:txBody>
          <a:bodyPr/>
          <a:lstStyle/>
          <a:p>
            <a:pPr>
              <a:lnSpc>
                <a:spcPts val="2700"/>
              </a:lnSpc>
              <a:spcBef>
                <a:spcPts val="1200"/>
              </a:spcBef>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rPr>
              <a:t>UMA</a:t>
            </a:r>
            <a:r>
              <a:rPr lang="zh-CN" altLang="en-US" sz="2000" dirty="0" smtClean="0">
                <a:latin typeface="微软雅黑" panose="020B0503020204020204" pitchFamily="34" charset="-122"/>
                <a:ea typeface="微软雅黑" panose="020B0503020204020204" pitchFamily="34" charset="-122"/>
              </a:rPr>
              <a:t>多处理器结构</a:t>
            </a:r>
            <a:endParaRPr lang="zh-CN" altLang="zh-CN" sz="2000" dirty="0" smtClean="0">
              <a:latin typeface="微软雅黑" panose="020B0503020204020204" pitchFamily="34" charset="-122"/>
              <a:ea typeface="微软雅黑" panose="020B0503020204020204" pitchFamily="34" charset="-122"/>
            </a:endParaRPr>
          </a:p>
          <a:p>
            <a:pPr lvl="1">
              <a:lnSpc>
                <a:spcPts val="27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基于总线连接的</a:t>
            </a:r>
            <a:r>
              <a:rPr lang="en-US" altLang="zh-CN" dirty="0" smtClean="0">
                <a:solidFill>
                  <a:srgbClr val="146C18"/>
                </a:solidFill>
                <a:latin typeface="微软雅黑" panose="020B0503020204020204" pitchFamily="34" charset="-122"/>
                <a:ea typeface="微软雅黑" panose="020B0503020204020204" pitchFamily="34" charset="-122"/>
              </a:rPr>
              <a:t>UMA</a:t>
            </a:r>
            <a:r>
              <a:rPr lang="zh-CN" altLang="en-US" dirty="0" smtClean="0">
                <a:solidFill>
                  <a:srgbClr val="146C18"/>
                </a:solidFill>
                <a:latin typeface="微软雅黑" panose="020B0503020204020204" pitchFamily="34" charset="-122"/>
                <a:ea typeface="微软雅黑" panose="020B0503020204020204" pitchFamily="34" charset="-122"/>
              </a:rPr>
              <a:t>系统</a:t>
            </a: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31" y="1028365"/>
            <a:ext cx="288925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03571" y="1283159"/>
            <a:ext cx="3094037"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893" y="3490913"/>
            <a:ext cx="2795587" cy="2368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7E9B270-02F6-4E1A-8439-F79F01D6F722}"/>
              </a:ext>
            </a:extLst>
          </p:cNvPr>
          <p:cNvSpPr/>
          <p:nvPr/>
        </p:nvSpPr>
        <p:spPr>
          <a:xfrm>
            <a:off x="6220588" y="877433"/>
            <a:ext cx="2923412" cy="1754326"/>
          </a:xfrm>
          <a:prstGeom prst="rect">
            <a:avLst/>
          </a:prstGeom>
        </p:spPr>
        <p:txBody>
          <a:bodyPr wrap="square">
            <a:spAutoFit/>
          </a:bodyPr>
          <a:lstStyle/>
          <a:p>
            <a:pPr>
              <a:defRPr/>
            </a:pPr>
            <a:r>
              <a:rPr lang="zh-CN" altLang="en-US" sz="1800" kern="100" dirty="0">
                <a:solidFill>
                  <a:srgbClr val="990000"/>
                </a:solidFill>
                <a:latin typeface="微软雅黑" panose="020B0503020204020204" pitchFamily="34" charset="-122"/>
                <a:ea typeface="微软雅黑" panose="020B0503020204020204" pitchFamily="34" charset="-122"/>
              </a:rPr>
              <a:t>有</a:t>
            </a:r>
            <a:r>
              <a:rPr lang="en-US" altLang="zh-CN" sz="1800" kern="100" dirty="0">
                <a:solidFill>
                  <a:srgbClr val="990000"/>
                </a:solidFill>
                <a:latin typeface="微软雅黑" panose="020B0503020204020204" pitchFamily="34" charset="-122"/>
                <a:ea typeface="微软雅黑" panose="020B0503020204020204" pitchFamily="34" charset="-122"/>
              </a:rPr>
              <a:t>Cache</a:t>
            </a:r>
            <a:r>
              <a:rPr lang="zh-CN" altLang="en-US" sz="1800" kern="100" dirty="0">
                <a:solidFill>
                  <a:srgbClr val="990000"/>
                </a:solidFill>
                <a:latin typeface="微软雅黑" panose="020B0503020204020204" pitchFamily="34" charset="-122"/>
                <a:ea typeface="微软雅黑" panose="020B0503020204020204" pitchFamily="34" charset="-122"/>
              </a:rPr>
              <a:t>时：</a:t>
            </a:r>
            <a:r>
              <a:rPr lang="zh-CN" altLang="en-US" sz="1800" kern="100" dirty="0">
                <a:solidFill>
                  <a:schemeClr val="accent2"/>
                </a:solidFill>
                <a:latin typeface="微软雅黑" panose="020B0503020204020204" pitchFamily="34" charset="-122"/>
                <a:ea typeface="微软雅黑" panose="020B0503020204020204" pitchFamily="34" charset="-122"/>
              </a:rPr>
              <a:t>需</a:t>
            </a:r>
            <a:r>
              <a:rPr lang="en-US" altLang="zh-CN" sz="1800" kern="100" dirty="0">
                <a:solidFill>
                  <a:schemeClr val="accent2"/>
                </a:solidFill>
                <a:latin typeface="微软雅黑" panose="020B0503020204020204" pitchFamily="34" charset="-122"/>
                <a:ea typeface="微软雅黑" panose="020B0503020204020204" pitchFamily="34" charset="-122"/>
              </a:rPr>
              <a:t>Cache</a:t>
            </a:r>
            <a:r>
              <a:rPr lang="zh-CN" altLang="en-US" sz="1800" kern="100" dirty="0">
                <a:solidFill>
                  <a:schemeClr val="accent2"/>
                </a:solidFill>
                <a:latin typeface="微软雅黑" panose="020B0503020204020204" pitchFamily="34" charset="-122"/>
                <a:ea typeface="微软雅黑" panose="020B0503020204020204" pitchFamily="34" charset="-122"/>
              </a:rPr>
              <a:t>一致性协议，最常用的是侦听协议，如</a:t>
            </a:r>
            <a:r>
              <a:rPr lang="en-US" altLang="zh-CN" sz="1800" kern="100" dirty="0">
                <a:solidFill>
                  <a:schemeClr val="accent2"/>
                </a:solidFill>
                <a:latin typeface="微软雅黑" panose="020B0503020204020204" pitchFamily="34" charset="-122"/>
                <a:ea typeface="微软雅黑" panose="020B0503020204020204" pitchFamily="34" charset="-122"/>
              </a:rPr>
              <a:t>MESI</a:t>
            </a:r>
            <a:r>
              <a:rPr lang="zh-CN" altLang="en-US" sz="1800" kern="100" dirty="0">
                <a:solidFill>
                  <a:schemeClr val="accent2"/>
                </a:solidFill>
                <a:latin typeface="微软雅黑" panose="020B0503020204020204" pitchFamily="34" charset="-122"/>
                <a:ea typeface="微软雅黑" panose="020B0503020204020204" pitchFamily="34" charset="-122"/>
              </a:rPr>
              <a:t>协议，采用</a:t>
            </a:r>
            <a:r>
              <a:rPr lang="zh-CN" altLang="en-US" sz="1800" kern="100"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写无效策略（当侦听到一个写操作时，使其他副本无效）</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2961480" y="3939808"/>
            <a:ext cx="5476667"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dirty="0">
                <a:solidFill>
                  <a:srgbClr val="990000"/>
                </a:solidFill>
                <a:latin typeface="微软雅黑" panose="020B0503020204020204" pitchFamily="34" charset="-122"/>
                <a:ea typeface="微软雅黑" panose="020B0503020204020204" pitchFamily="34" charset="-122"/>
              </a:rPr>
              <a:t>共享</a:t>
            </a:r>
            <a:r>
              <a:rPr lang="en-US" altLang="zh-CN" sz="1800" dirty="0">
                <a:solidFill>
                  <a:srgbClr val="990000"/>
                </a:solidFill>
                <a:latin typeface="微软雅黑" panose="020B0503020204020204" pitchFamily="34" charset="-122"/>
                <a:ea typeface="微软雅黑" panose="020B0503020204020204" pitchFamily="34" charset="-122"/>
              </a:rPr>
              <a:t>MM</a:t>
            </a:r>
            <a:r>
              <a:rPr lang="zh-CN" altLang="en-US" sz="1800" dirty="0">
                <a:solidFill>
                  <a:srgbClr val="990000"/>
                </a:solidFill>
                <a:latin typeface="微软雅黑" panose="020B0503020204020204" pitchFamily="34" charset="-122"/>
                <a:ea typeface="微软雅黑" panose="020B0503020204020204" pitchFamily="34" charset="-122"/>
              </a:rPr>
              <a:t>：存放可写的共享变量</a:t>
            </a:r>
          </a:p>
        </p:txBody>
      </p:sp>
      <p:sp>
        <p:nvSpPr>
          <p:cNvPr id="9" name="矩形 8"/>
          <p:cNvSpPr>
            <a:spLocks noChangeArrowheads="1"/>
          </p:cNvSpPr>
          <p:nvPr/>
        </p:nvSpPr>
        <p:spPr bwMode="auto">
          <a:xfrm>
            <a:off x="2961480" y="3489952"/>
            <a:ext cx="599001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dirty="0">
                <a:solidFill>
                  <a:srgbClr val="990000"/>
                </a:solidFill>
                <a:latin typeface="微软雅黑" panose="020B0503020204020204" pitchFamily="34" charset="-122"/>
                <a:ea typeface="微软雅黑" panose="020B0503020204020204" pitchFamily="34" charset="-122"/>
              </a:rPr>
              <a:t>私有</a:t>
            </a:r>
            <a:r>
              <a:rPr lang="en-US" altLang="zh-CN" sz="1800" dirty="0">
                <a:solidFill>
                  <a:srgbClr val="990000"/>
                </a:solidFill>
                <a:latin typeface="微软雅黑" panose="020B0503020204020204" pitchFamily="34" charset="-122"/>
                <a:ea typeface="微软雅黑" panose="020B0503020204020204" pitchFamily="34" charset="-122"/>
              </a:rPr>
              <a:t>MM</a:t>
            </a:r>
            <a:r>
              <a:rPr lang="zh-CN" altLang="en-US" sz="1800" dirty="0">
                <a:solidFill>
                  <a:srgbClr val="990000"/>
                </a:solidFill>
                <a:latin typeface="微软雅黑" panose="020B0503020204020204" pitchFamily="34" charset="-122"/>
                <a:ea typeface="微软雅黑" panose="020B0503020204020204" pitchFamily="34" charset="-122"/>
              </a:rPr>
              <a:t>：存放程序、非共享变量、只读数据、栈内信息等</a:t>
            </a:r>
          </a:p>
        </p:txBody>
      </p:sp>
      <p:sp>
        <p:nvSpPr>
          <p:cNvPr id="7" name="矩形 6"/>
          <p:cNvSpPr>
            <a:spLocks noChangeArrowheads="1"/>
          </p:cNvSpPr>
          <p:nvPr/>
        </p:nvSpPr>
        <p:spPr bwMode="auto">
          <a:xfrm>
            <a:off x="2830296" y="4458291"/>
            <a:ext cx="61773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dirty="0" smtClean="0">
                <a:latin typeface="微软雅黑" panose="020B0503020204020204" pitchFamily="34" charset="-122"/>
                <a:ea typeface="微软雅黑" panose="020B0503020204020204" pitchFamily="34" charset="-122"/>
              </a:rPr>
              <a:t>这种结构下会涉及编译器</a:t>
            </a:r>
            <a:r>
              <a:rPr lang="zh-CN" altLang="en-US" sz="1800" dirty="0">
                <a:latin typeface="微软雅黑" panose="020B0503020204020204" pitchFamily="34" charset="-122"/>
                <a:ea typeface="微软雅黑" panose="020B0503020204020204" pitchFamily="34" charset="-122"/>
              </a:rPr>
              <a:t>、链接器和操作系统等各种系统软件的功能需进行相应</a:t>
            </a:r>
            <a:r>
              <a:rPr lang="zh-CN" altLang="en-US" sz="1800" dirty="0" smtClean="0">
                <a:latin typeface="微软雅黑" panose="020B0503020204020204" pitchFamily="34" charset="-122"/>
                <a:ea typeface="微软雅黑" panose="020B0503020204020204" pitchFamily="34" charset="-122"/>
              </a:rPr>
              <a:t>调整。</a:t>
            </a:r>
            <a:endParaRPr lang="zh-CN" altLang="en-US" sz="18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942081" y="230586"/>
            <a:ext cx="2972345" cy="338554"/>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U</a:t>
            </a:r>
            <a:r>
              <a:rPr lang="en-US" altLang="zh-CN" dirty="0">
                <a:solidFill>
                  <a:srgbClr val="146C18"/>
                </a:solidFill>
                <a:latin typeface="微软雅黑" panose="020B0503020204020204" pitchFamily="34" charset="-122"/>
                <a:ea typeface="微软雅黑" panose="020B0503020204020204" pitchFamily="34" charset="-122"/>
              </a:rPr>
              <a:t>niform </a:t>
            </a:r>
            <a:r>
              <a:rPr lang="en-US" altLang="zh-CN" dirty="0">
                <a:solidFill>
                  <a:srgbClr val="FF0000"/>
                </a:solidFill>
                <a:latin typeface="微软雅黑" panose="020B0503020204020204" pitchFamily="34" charset="-122"/>
                <a:ea typeface="微软雅黑" panose="020B0503020204020204" pitchFamily="34" charset="-122"/>
              </a:rPr>
              <a:t>M</a:t>
            </a:r>
            <a:r>
              <a:rPr lang="en-US" altLang="zh-CN" dirty="0">
                <a:solidFill>
                  <a:srgbClr val="146C18"/>
                </a:solidFill>
                <a:latin typeface="微软雅黑" panose="020B0503020204020204" pitchFamily="34" charset="-122"/>
                <a:ea typeface="微软雅黑" panose="020B0503020204020204" pitchFamily="34" charset="-122"/>
              </a:rPr>
              <a:t>emory </a:t>
            </a:r>
            <a:r>
              <a:rPr lang="en-US" altLang="zh-CN" dirty="0">
                <a:solidFill>
                  <a:srgbClr val="FF0000"/>
                </a:solidFill>
                <a:latin typeface="微软雅黑" panose="020B0503020204020204" pitchFamily="34" charset="-122"/>
                <a:ea typeface="微软雅黑" panose="020B0503020204020204" pitchFamily="34" charset="-122"/>
              </a:rPr>
              <a:t>A</a:t>
            </a:r>
            <a:r>
              <a:rPr lang="en-US" altLang="zh-CN" dirty="0">
                <a:solidFill>
                  <a:srgbClr val="146C18"/>
                </a:solidFill>
                <a:latin typeface="微软雅黑" panose="020B0503020204020204" pitchFamily="34" charset="-122"/>
                <a:ea typeface="微软雅黑" panose="020B0503020204020204" pitchFamily="34" charset="-122"/>
              </a:rPr>
              <a:t>ccess</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84707">
                                            <p:txEl>
                                              <p:pRg st="1" end="1"/>
                                            </p:txEl>
                                          </p:spTgt>
                                        </p:tgtEl>
                                        <p:attrNameLst>
                                          <p:attrName>style.visibility</p:attrName>
                                        </p:attrNameLst>
                                      </p:cBhvr>
                                      <p:to>
                                        <p:strVal val="visible"/>
                                      </p:to>
                                    </p:set>
                                    <p:animEffect transition="in" filter="wipe(down)">
                                      <p:cBhvr>
                                        <p:cTn id="7" dur="500"/>
                                        <p:tgtEl>
                                          <p:spTgt spid="5847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randombar(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randombar(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8" grpId="0" animBg="1"/>
      <p:bldP spid="9"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0" y="175308"/>
            <a:ext cx="8839200" cy="1315396"/>
          </a:xfrm>
          <a:noFill/>
        </p:spPr>
        <p:txBody>
          <a:bodyPr/>
          <a:lstStyle/>
          <a:p>
            <a:pPr lvl="1">
              <a:lnSpc>
                <a:spcPts val="2700"/>
              </a:lnSpc>
              <a:spcBef>
                <a:spcPts val="600"/>
              </a:spcBef>
            </a:pPr>
            <a:r>
              <a:rPr lang="zh-CN" altLang="en-US" dirty="0" smtClean="0">
                <a:solidFill>
                  <a:srgbClr val="146C18"/>
                </a:solidFill>
                <a:latin typeface="微软雅黑" panose="020B0503020204020204" pitchFamily="34" charset="-122"/>
                <a:ea typeface="微软雅黑" panose="020B0503020204020204" pitchFamily="34" charset="-122"/>
              </a:rPr>
              <a:t>基于交叉开关网络的</a:t>
            </a:r>
            <a:r>
              <a:rPr lang="en-US" altLang="zh-CN" dirty="0" smtClean="0">
                <a:solidFill>
                  <a:srgbClr val="146C18"/>
                </a:solidFill>
                <a:latin typeface="微软雅黑" panose="020B0503020204020204" pitchFamily="34" charset="-122"/>
                <a:ea typeface="微软雅黑" panose="020B0503020204020204" pitchFamily="34" charset="-122"/>
              </a:rPr>
              <a:t>UMA</a:t>
            </a:r>
            <a:r>
              <a:rPr lang="zh-CN" altLang="en-US" dirty="0" smtClean="0">
                <a:solidFill>
                  <a:srgbClr val="146C18"/>
                </a:solidFill>
                <a:latin typeface="微软雅黑" panose="020B0503020204020204" pitchFamily="34" charset="-122"/>
                <a:ea typeface="微软雅黑" panose="020B0503020204020204" pitchFamily="34" charset="-122"/>
              </a:rPr>
              <a:t>系统</a:t>
            </a:r>
            <a:endParaRPr lang="en-US" altLang="zh-CN" dirty="0">
              <a:latin typeface="微软雅黑" panose="020B0503020204020204" pitchFamily="34" charset="-122"/>
              <a:ea typeface="微软雅黑" panose="020B0503020204020204" pitchFamily="34" charset="-122"/>
            </a:endParaRPr>
          </a:p>
          <a:p>
            <a:pPr lvl="1">
              <a:lnSpc>
                <a:spcPts val="2700"/>
              </a:lnSpc>
              <a:spcBef>
                <a:spcPts val="600"/>
              </a:spcBef>
            </a:pPr>
            <a:r>
              <a:rPr lang="en-US" altLang="zh-CN" dirty="0" smtClean="0">
                <a:latin typeface="微软雅黑" panose="020B0503020204020204" pitchFamily="34" charset="-122"/>
                <a:ea typeface="微软雅黑" panose="020B0503020204020204" pitchFamily="34" charset="-122"/>
              </a:rPr>
              <a:t>m</a:t>
            </a:r>
            <a:r>
              <a:rPr lang="zh-CN" altLang="en-US" dirty="0" smtClean="0">
                <a:latin typeface="微软雅黑" panose="020B0503020204020204" pitchFamily="34" charset="-122"/>
                <a:ea typeface="微软雅黑" panose="020B0503020204020204" pitchFamily="34" charset="-122"/>
              </a:rPr>
              <a:t>个</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模块与</a:t>
            </a:r>
            <a:r>
              <a:rPr lang="en-US" altLang="zh-CN" dirty="0" smtClean="0">
                <a:latin typeface="微软雅黑" panose="020B0503020204020204" pitchFamily="34" charset="-122"/>
                <a:ea typeface="微软雅黑" panose="020B0503020204020204" pitchFamily="34" charset="-122"/>
              </a:rPr>
              <a:t>n</a:t>
            </a:r>
            <a:r>
              <a:rPr lang="zh-CN" altLang="en-US" dirty="0" smtClean="0">
                <a:latin typeface="微软雅黑" panose="020B0503020204020204" pitchFamily="34" charset="-122"/>
                <a:ea typeface="微软雅黑" panose="020B0503020204020204" pitchFamily="34" charset="-122"/>
              </a:rPr>
              <a:t>个存储器模块采用交叉</a:t>
            </a:r>
            <a:r>
              <a:rPr lang="zh-CN" altLang="en-US" dirty="0">
                <a:latin typeface="微软雅黑" panose="020B0503020204020204" pitchFamily="34" charset="-122"/>
                <a:ea typeface="微软雅黑" panose="020B0503020204020204" pitchFamily="34" charset="-122"/>
              </a:rPr>
              <a:t>开关连接网路</a:t>
            </a:r>
            <a:r>
              <a:rPr lang="zh-CN" altLang="en-US" dirty="0" smtClean="0">
                <a:latin typeface="微软雅黑" panose="020B0503020204020204" pitchFamily="34" charset="-122"/>
                <a:ea typeface="微软雅黑" panose="020B0503020204020204" pitchFamily="34" charset="-122"/>
              </a:rPr>
              <a:t>相连</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交叉开关的数量为</a:t>
            </a:r>
            <a:r>
              <a:rPr lang="en-US" altLang="zh-CN" dirty="0" err="1" smtClean="0">
                <a:latin typeface="微软雅黑" panose="020B0503020204020204" pitchFamily="34" charset="-122"/>
                <a:ea typeface="微软雅黑" panose="020B0503020204020204" pitchFamily="34" charset="-122"/>
              </a:rPr>
              <a:t>m×n</a:t>
            </a:r>
            <a:r>
              <a:rPr lang="zh-CN" altLang="en-US" dirty="0" smtClean="0">
                <a:latin typeface="微软雅黑" panose="020B0503020204020204" pitchFamily="34" charset="-122"/>
                <a:ea typeface="微软雅黑" panose="020B0503020204020204" pitchFamily="34" charset="-122"/>
              </a:rPr>
              <a:t>，</a:t>
            </a:r>
            <a:r>
              <a:rPr lang="zh-CN" altLang="en-US" dirty="0">
                <a:solidFill>
                  <a:srgbClr val="990000"/>
                </a:solidFill>
                <a:latin typeface="微软雅黑" panose="020B0503020204020204" pitchFamily="34" charset="-122"/>
                <a:ea typeface="微软雅黑" panose="020B0503020204020204" pitchFamily="34" charset="-122"/>
              </a:rPr>
              <a:t>其</a:t>
            </a:r>
            <a:r>
              <a:rPr lang="zh-CN" altLang="en-US" dirty="0" smtClean="0">
                <a:solidFill>
                  <a:srgbClr val="990000"/>
                </a:solidFill>
                <a:latin typeface="微软雅黑" panose="020B0503020204020204" pitchFamily="34" charset="-122"/>
                <a:ea typeface="微软雅黑" panose="020B0503020204020204" pitchFamily="34" charset="-122"/>
              </a:rPr>
              <a:t>规模受限于开关数量</a:t>
            </a:r>
            <a:r>
              <a:rPr lang="zh-CN" altLang="en-US" dirty="0" smtClean="0">
                <a:latin typeface="微软雅黑" panose="020B0503020204020204" pitchFamily="34" charset="-122"/>
                <a:ea typeface="微软雅黑" panose="020B0503020204020204" pitchFamily="34" charset="-122"/>
              </a:rPr>
              <a:t>。</a:t>
            </a: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solidFill>
                <a:srgbClr val="146C18"/>
              </a:solidFill>
              <a:latin typeface="微软雅黑" panose="020B0503020204020204" pitchFamily="34" charset="-122"/>
              <a:ea typeface="微软雅黑" panose="020B0503020204020204" pitchFamily="34" charset="-122"/>
            </a:endParaRPr>
          </a:p>
          <a:p>
            <a:pPr lvl="1">
              <a:lnSpc>
                <a:spcPts val="2700"/>
              </a:lnSpc>
              <a:spcBef>
                <a:spcPts val="600"/>
              </a:spcBef>
            </a:pPr>
            <a:endParaRPr lang="en-US" altLang="zh-CN" dirty="0" smtClean="0">
              <a:latin typeface="微软雅黑" panose="020B0503020204020204" pitchFamily="34" charset="-122"/>
              <a:ea typeface="微软雅黑" panose="020B0503020204020204" pitchFamily="34" charset="-122"/>
            </a:endParaRPr>
          </a:p>
        </p:txBody>
      </p:sp>
      <p:pic>
        <p:nvPicPr>
          <p:cNvPr id="20484"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0742" y="1646739"/>
            <a:ext cx="756285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wipe(down)">
                                      <p:cBhvr>
                                        <p:cTn id="7" dur="500"/>
                                        <p:tgtEl>
                                          <p:spTgt spid="20483">
                                            <p:txEl>
                                              <p:pRg st="1" end="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484"/>
                                        </p:tgtEl>
                                        <p:attrNameLst>
                                          <p:attrName>style.visibility</p:attrName>
                                        </p:attrNameLst>
                                      </p:cBhvr>
                                      <p:to>
                                        <p:strVal val="visible"/>
                                      </p:to>
                                    </p:set>
                                    <p:animEffect transition="in" filter="wipe(down)">
                                      <p:cBhvr>
                                        <p:cTn id="11"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HD:User Folder:C152 Spring95:lecture1</Template>
  <TotalTime>20783</TotalTime>
  <Pages>42</Pages>
  <Words>3968</Words>
  <Application>Microsoft Office PowerPoint</Application>
  <PresentationFormat>全屏显示(4:3)</PresentationFormat>
  <Paragraphs>316</Paragraphs>
  <Slides>32</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黑体</vt:lpstr>
      <vt:lpstr>华文中宋</vt:lpstr>
      <vt:lpstr>宋体</vt:lpstr>
      <vt:lpstr>微软雅黑</vt:lpstr>
      <vt:lpstr>Arial</vt:lpstr>
      <vt:lpstr>Arial Black</vt:lpstr>
      <vt:lpstr>Calibri</vt:lpstr>
      <vt:lpstr>Gill Sans MT</vt:lpstr>
      <vt:lpstr>Times New Roman</vt:lpstr>
      <vt:lpstr>Wingdings</vt:lpstr>
      <vt:lpstr>lecture1</vt:lpstr>
      <vt:lpstr>第9章  并行处理系统</vt:lpstr>
      <vt:lpstr>9.1  并行处理系统概述 </vt:lpstr>
      <vt:lpstr>并行处理的主要技术问题</vt:lpstr>
      <vt:lpstr>PowerPoint 演示文稿</vt:lpstr>
      <vt:lpstr>并行处理系统的分类</vt:lpstr>
      <vt:lpstr>PowerPoint 演示文稿</vt:lpstr>
      <vt:lpstr>9.2  多处理器系统</vt:lpstr>
      <vt:lpstr>PowerPoint 演示文稿</vt:lpstr>
      <vt:lpstr>PowerPoint 演示文稿</vt:lpstr>
      <vt:lpstr>PowerPoint 演示文稿</vt:lpstr>
      <vt:lpstr>PowerPoint 演示文稿</vt:lpstr>
      <vt:lpstr>PowerPoint 演示文稿</vt:lpstr>
      <vt:lpstr>PowerPoint 演示文稿</vt:lpstr>
      <vt:lpstr>多核处理器和硬件多线程技术</vt:lpstr>
      <vt:lpstr>PowerPoint 演示文稿</vt:lpstr>
      <vt:lpstr>9.3  多计算机系统 </vt:lpstr>
      <vt:lpstr>集群（Cluster）</vt:lpstr>
      <vt:lpstr>集群举例：谷歌的俄勒冈数据中心Google’s Oregon WSC</vt:lpstr>
      <vt:lpstr>Containers in WSCs （数据中心内的集装箱）</vt:lpstr>
      <vt:lpstr>Server, Rack, Array (Claster)  服务器、机架、阵列 (集群)</vt:lpstr>
      <vt:lpstr>Google Server Internals （Google服务器内部）</vt:lpstr>
      <vt:lpstr>Equipment Inside a WSC</vt:lpstr>
      <vt:lpstr>网格（Grid）</vt:lpstr>
      <vt:lpstr>9.4  向量处理机和GPU架构简介</vt:lpstr>
      <vt:lpstr>向量处理机简介</vt:lpstr>
      <vt:lpstr>GPU简介</vt:lpstr>
      <vt:lpstr>NVIDIA GPU GT200 Tesla架构</vt:lpstr>
      <vt:lpstr>9.5 并行编程模式简介</vt:lpstr>
      <vt:lpstr>PowerPoint 演示文稿</vt:lpstr>
      <vt:lpstr>PowerPoint 演示文稿</vt:lpstr>
      <vt:lpstr>GPGPU应用举例</vt:lpstr>
      <vt:lpstr>本章小结</vt:lpstr>
    </vt:vector>
  </TitlesOfParts>
  <Company>Wayne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ECE4680: Computer Organization &amp; Architecture</dc:title>
  <dc:subject>I/O Systems</dc:subject>
  <dc:creator>gchen</dc:creator>
  <cp:keywords/>
  <dc:description/>
  <cp:lastModifiedBy>liaoj</cp:lastModifiedBy>
  <cp:revision>1004</cp:revision>
  <cp:lastPrinted>1998-03-31T15:17:03Z</cp:lastPrinted>
  <dcterms:created xsi:type="dcterms:W3CDTF">1996-09-09T11:51:32Z</dcterms:created>
  <dcterms:modified xsi:type="dcterms:W3CDTF">2024-11-28T09:42:10Z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vipin@eng.wayne.edu</vt:lpwstr>
  </property>
  <property fmtid="{D5CDD505-2E9C-101B-9397-08002B2CF9AE}" pid="8" name="HomePage">
    <vt:lpwstr>http://www.pdcl.eng.wayne.edu/~vipin</vt:lpwstr>
  </property>
  <property fmtid="{D5CDD505-2E9C-101B-9397-08002B2CF9AE}" pid="9" name="Other">
    <vt:lpwstr>Vipin Chaudhary_x000d_
Dept. of Electrical &amp; Computer Engineering_x000d_
Wayne State University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true</vt:bool>
  </property>
  <property fmtid="{D5CDD505-2E9C-101B-9397-08002B2CF9AE}" pid="20" name="NavBtnPos">
    <vt:i4>1</vt:i4>
  </property>
  <property fmtid="{D5CDD505-2E9C-101B-9397-08002B2CF9AE}" pid="21" name="OutputDir">
    <vt:lpwstr>C:\WINDOWS\Desktop\VIPIN\WSU\ACADEMIC\COURSES\ECE468\SLIDES\web</vt:lpwstr>
  </property>
</Properties>
</file>